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5.xml" ContentType="application/vnd.openxmlformats-officedocument.presentationml.slide+xml"/>
  <Override PartName="/ppt/slides/slide23.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06-Jul-22</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35794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F9FFFF-3106-4DDB-AA62-0C80862170D6}" type="datetimeFigureOut">
              <a:rPr lang="en-US" smtClean="0"/>
              <a:pPr/>
              <a:t>06-Jul-22</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00358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DA38B7-AE95-4DC8-9A51-7A71F545B098}" type="datetimeFigureOut">
              <a:rPr lang="en-US" smtClean="0"/>
              <a:pPr/>
              <a:t>06-Jul-22</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452141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F1EC2B-8188-4AC2-9F0D-8D09C51D505A}" type="datetimeFigureOut">
              <a:rPr lang="en-US" smtClean="0"/>
              <a:pPr/>
              <a:t>06-Jul-22</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848262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12B75E-944F-430B-BE5F-C69FA8823C04}" type="datetimeFigureOut">
              <a:rPr lang="en-US" smtClean="0"/>
              <a:pPr/>
              <a:t>06-Jul-22</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94635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9AE0DC7-7F53-471C-A711-B3DA6F2535F3}" type="datetimeFigureOut">
              <a:rPr lang="en-US" smtClean="0"/>
              <a:pPr/>
              <a:t>06-Jul-22</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771612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1F4C9D-4618-451D-80C1-6A376BB42AB4}" type="datetimeFigureOut">
              <a:rPr lang="en-US" smtClean="0"/>
              <a:pPr/>
              <a:t>06-Jul-22</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178306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pPr/>
              <a:t>06-Jul-22</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180023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pPr/>
              <a:t>06-Jul-22</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384470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pPr/>
              <a:t>06-Jul-22</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864163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4507B7-F2DC-4B2C-B14D-58A9766807A2}" type="datetimeFigureOut">
              <a:rPr lang="en-US" smtClean="0"/>
              <a:pPr/>
              <a:t>06-Jul-22</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873422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pPr/>
              <a:t>06-Jul-22</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41481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pPr/>
              <a:t>06-Jul-22</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79516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pPr/>
              <a:t>06-Jul-22</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244872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03D2D6-FCC2-425A-A4A7-8058E8C01CB1}" type="datetimeFigureOut">
              <a:rPr lang="en-US" smtClean="0"/>
              <a:pPr/>
              <a:t>06-Jul-22</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30403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CF2683-E6E7-4CC3-9EEE-7854DD4F3545}" type="datetimeFigureOut">
              <a:rPr lang="en-US" smtClean="0"/>
              <a:pPr/>
              <a:t>06-Jul-22</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500144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120F81-B39D-4CBB-8BF3-5D6E395D0F72}" type="datetimeFigureOut">
              <a:rPr lang="en-US" smtClean="0"/>
              <a:pPr/>
              <a:t>06-Jul-22</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531678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64B320A-89BA-47B2-A525-92E8D10B06E4}" type="datetimeFigureOut">
              <a:rPr lang="en-US" smtClean="0"/>
              <a:pPr/>
              <a:t>06-Jul-22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smtClean="0"/>
              <a:t>
              </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95773942"/>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9906" y="1138037"/>
            <a:ext cx="8825658" cy="1542101"/>
          </a:xfrm>
        </p:spPr>
        <p:txBody>
          <a:bodyPr>
            <a:normAutofit fontScale="90000"/>
          </a:bodyPr>
          <a:lstStyle/>
          <a:p>
            <a:pPr algn="ctr"/>
            <a:r>
              <a:rPr lang="en-US" dirty="0"/>
              <a:t>Chapter 9</a:t>
            </a:r>
            <a:r>
              <a:rPr lang="en-US" dirty="0" smtClean="0"/>
              <a:t/>
            </a:r>
            <a:br>
              <a:rPr lang="en-US" dirty="0" smtClean="0"/>
            </a:br>
            <a:r>
              <a:rPr lang="en-US" dirty="0" smtClean="0"/>
              <a:t>Crash </a:t>
            </a:r>
            <a:r>
              <a:rPr lang="en-US" dirty="0"/>
              <a:t>Recovery</a:t>
            </a:r>
          </a:p>
        </p:txBody>
      </p:sp>
      <p:sp>
        <p:nvSpPr>
          <p:cNvPr id="3" name="Subtitle 2"/>
          <p:cNvSpPr>
            <a:spLocks noGrp="1"/>
          </p:cNvSpPr>
          <p:nvPr>
            <p:ph type="subTitle" idx="1"/>
          </p:nvPr>
        </p:nvSpPr>
        <p:spPr>
          <a:xfrm>
            <a:off x="1154955" y="3941379"/>
            <a:ext cx="8825658" cy="1697421"/>
          </a:xfrm>
        </p:spPr>
        <p:txBody>
          <a:bodyPr>
            <a:normAutofit/>
          </a:bodyPr>
          <a:lstStyle/>
          <a:p>
            <a:r>
              <a:rPr lang="en-US" dirty="0"/>
              <a:t>Presented by : </a:t>
            </a:r>
            <a:r>
              <a:rPr lang="en-US" dirty="0" smtClean="0"/>
              <a:t>	</a:t>
            </a:r>
            <a:r>
              <a:rPr lang="en-US" dirty="0" err="1" smtClean="0"/>
              <a:t>Er</a:t>
            </a:r>
            <a:r>
              <a:rPr lang="en-US" dirty="0"/>
              <a:t>. </a:t>
            </a:r>
            <a:r>
              <a:rPr lang="en-US" dirty="0" err="1"/>
              <a:t>Lali</a:t>
            </a:r>
            <a:r>
              <a:rPr lang="en-US" dirty="0"/>
              <a:t> </a:t>
            </a:r>
            <a:r>
              <a:rPr lang="en-US" dirty="0" err="1"/>
              <a:t>Manandhar</a:t>
            </a:r>
            <a:endParaRPr lang="en-US" dirty="0"/>
          </a:p>
          <a:p>
            <a:r>
              <a:rPr lang="en-US" dirty="0"/>
              <a:t>	           	</a:t>
            </a:r>
            <a:r>
              <a:rPr lang="en-US" dirty="0" smtClean="0"/>
              <a:t>		 Assistant </a:t>
            </a:r>
            <a:r>
              <a:rPr lang="en-US" dirty="0"/>
              <a:t>Senior Lecturer</a:t>
            </a:r>
          </a:p>
          <a:p>
            <a:r>
              <a:rPr lang="en-US" dirty="0"/>
              <a:t>                          </a:t>
            </a:r>
            <a:r>
              <a:rPr lang="en-US" dirty="0" smtClean="0"/>
              <a:t>			Everest </a:t>
            </a:r>
            <a:r>
              <a:rPr lang="en-US" dirty="0"/>
              <a:t>Engineering College</a:t>
            </a:r>
          </a:p>
          <a:p>
            <a:endParaRPr lang="en-US" dirty="0"/>
          </a:p>
        </p:txBody>
      </p:sp>
    </p:spTree>
    <p:extLst>
      <p:ext uri="{BB962C8B-B14F-4D97-AF65-F5344CB8AC3E}">
        <p14:creationId xmlns:p14="http://schemas.microsoft.com/office/powerpoint/2010/main" xmlns="" val="947274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6" y="0"/>
            <a:ext cx="11745311" cy="1245476"/>
          </a:xfrm>
        </p:spPr>
        <p:txBody>
          <a:bodyPr>
            <a:normAutofit fontScale="90000"/>
          </a:bodyPr>
          <a:lstStyle/>
          <a:p>
            <a:r>
              <a:rPr lang="en-US" dirty="0" smtClean="0"/>
              <a:t>2</a:t>
            </a:r>
            <a:r>
              <a:rPr lang="en-US" dirty="0"/>
              <a:t>. Immediate Database Modification (Uncommitted Modification) </a:t>
            </a:r>
          </a:p>
        </p:txBody>
      </p:sp>
      <p:sp>
        <p:nvSpPr>
          <p:cNvPr id="3" name="Content Placeholder 2"/>
          <p:cNvSpPr>
            <a:spLocks noGrp="1"/>
          </p:cNvSpPr>
          <p:nvPr>
            <p:ph idx="1"/>
          </p:nvPr>
        </p:nvSpPr>
        <p:spPr>
          <a:xfrm>
            <a:off x="378372" y="1245476"/>
            <a:ext cx="11351173" cy="5612524"/>
          </a:xfrm>
        </p:spPr>
        <p:txBody>
          <a:bodyPr>
            <a:noAutofit/>
          </a:bodyPr>
          <a:lstStyle/>
          <a:p>
            <a:r>
              <a:rPr lang="en-US" sz="2800" dirty="0"/>
              <a:t>In this technique, the database may be updated by some operation of transaction before the transaction reaches to its commit point. </a:t>
            </a:r>
            <a:endParaRPr lang="en-US" sz="2800" dirty="0" smtClean="0"/>
          </a:p>
          <a:p>
            <a:r>
              <a:rPr lang="en-US" sz="2800" dirty="0" smtClean="0"/>
              <a:t>However </a:t>
            </a:r>
            <a:r>
              <a:rPr lang="en-US" sz="2800" dirty="0"/>
              <a:t>these operations are typically recorded in the log on the disk before they are applied to database, making recovery still possible. </a:t>
            </a:r>
            <a:endParaRPr lang="en-US" sz="2800" dirty="0" smtClean="0"/>
          </a:p>
          <a:p>
            <a:r>
              <a:rPr lang="en-US" sz="2800" dirty="0"/>
              <a:t>If the transaction fails after recording some changes in the database but before reaching its commit point, the effect of its operation must be undone (UNDO) i.e. the transaction must be Rolled Back</a:t>
            </a:r>
            <a:r>
              <a:rPr lang="en-US" sz="2800" dirty="0" smtClean="0"/>
              <a:t>.</a:t>
            </a:r>
          </a:p>
          <a:p>
            <a:r>
              <a:rPr lang="en-US" sz="2800" dirty="0" smtClean="0"/>
              <a:t> </a:t>
            </a:r>
            <a:r>
              <a:rPr lang="en-US" sz="2800" dirty="0"/>
              <a:t>So immediate update requires both UNDO and REDO during recovery. </a:t>
            </a:r>
            <a:endParaRPr lang="en-US" sz="2800" dirty="0" smtClean="0"/>
          </a:p>
          <a:p>
            <a:r>
              <a:rPr lang="en-US" sz="2800" dirty="0"/>
              <a:t>Therefore it is also known as </a:t>
            </a:r>
            <a:r>
              <a:rPr lang="en-US" sz="2600" b="1" i="1" u="sng" dirty="0">
                <a:latin typeface="Cambria Math" panose="02040503050406030204" pitchFamily="18" charset="0"/>
              </a:rPr>
              <a:t>UNDO / REDO algorithm</a:t>
            </a:r>
            <a:r>
              <a:rPr lang="en-US" sz="2800" b="1" dirty="0"/>
              <a:t>.</a:t>
            </a:r>
            <a:endParaRPr lang="en-US" sz="2600" b="1" dirty="0"/>
          </a:p>
        </p:txBody>
      </p:sp>
    </p:spTree>
    <p:extLst>
      <p:ext uri="{BB962C8B-B14F-4D97-AF65-F5344CB8AC3E}">
        <p14:creationId xmlns:p14="http://schemas.microsoft.com/office/powerpoint/2010/main" xmlns="" val="2594783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99544" y="204953"/>
                <a:ext cx="11382703" cy="6306206"/>
              </a:xfrm>
            </p:spPr>
            <p:txBody>
              <a:bodyPr>
                <a:normAutofit/>
              </a:bodyPr>
              <a:lstStyle/>
              <a:p>
                <a:r>
                  <a:rPr lang="en-US" sz="2800" dirty="0"/>
                  <a:t>Transaction starts by writing </a:t>
                </a:r>
                <a:r>
                  <a:rPr lang="en-US" sz="2800" b="1" dirty="0" smtClean="0"/>
                  <a:t>&lt;</a:t>
                </a:r>
                <a14:m>
                  <m:oMath xmlns:m="http://schemas.openxmlformats.org/officeDocument/2006/math">
                    <m:sSub>
                      <m:sSubPr>
                        <m:ctrlPr>
                          <a:rPr lang="en-US" sz="2600" b="1" i="1">
                            <a:latin typeface="Cambria Math" panose="02040503050406030204" pitchFamily="18" charset="0"/>
                          </a:rPr>
                        </m:ctrlPr>
                      </m:sSubPr>
                      <m:e>
                        <m:r>
                          <a:rPr lang="en-US" sz="2600" b="1" i="1">
                            <a:latin typeface="Cambria Math" panose="02040503050406030204" pitchFamily="18" charset="0"/>
                          </a:rPr>
                          <m:t>𝑻</m:t>
                        </m:r>
                      </m:e>
                      <m:sub>
                        <m:r>
                          <a:rPr lang="en-US" sz="2600" b="1" i="1">
                            <a:latin typeface="Cambria Math" panose="02040503050406030204" pitchFamily="18" charset="0"/>
                          </a:rPr>
                          <m:t>𝒊</m:t>
                        </m:r>
                      </m:sub>
                    </m:sSub>
                  </m:oMath>
                </a14:m>
                <a:r>
                  <a:rPr lang="en-US" sz="2600" b="1" i="1" dirty="0">
                    <a:latin typeface="Cambria Math" panose="02040503050406030204" pitchFamily="18" charset="0"/>
                  </a:rPr>
                  <a:t> start</a:t>
                </a:r>
                <a:r>
                  <a:rPr lang="en-US" sz="2800" b="1" dirty="0"/>
                  <a:t>&gt;</a:t>
                </a:r>
                <a:r>
                  <a:rPr lang="en-US" sz="2800" dirty="0"/>
                  <a:t>record to log. </a:t>
                </a:r>
              </a:p>
              <a:p>
                <a:pPr marL="342900" lvl="1" indent="-306000">
                  <a:buFont typeface="Wingdings 2" charset="2"/>
                  <a:buChar char=""/>
                </a:pPr>
                <a:r>
                  <a:rPr lang="en-US" sz="2800" dirty="0"/>
                  <a:t>A write(X) operations result in a log record </a:t>
                </a:r>
                <a:r>
                  <a:rPr lang="en-US" sz="2800" b="1" dirty="0"/>
                  <a:t>&lt;</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𝑻</m:t>
                        </m:r>
                      </m:e>
                      <m:sub>
                        <m:r>
                          <a:rPr lang="en-US" sz="2800" b="1" i="1">
                            <a:latin typeface="Cambria Math" panose="02040503050406030204" pitchFamily="18" charset="0"/>
                          </a:rPr>
                          <m:t>𝒊</m:t>
                        </m:r>
                      </m:sub>
                    </m:sSub>
                  </m:oMath>
                </a14:m>
                <a:r>
                  <a:rPr lang="en-US" sz="2800" b="1" i="1" dirty="0"/>
                  <a:t>,X,U</a:t>
                </a:r>
                <a:r>
                  <a:rPr lang="en-US" sz="2800" b="1" i="1" dirty="0" smtClean="0"/>
                  <a:t>,</a:t>
                </a:r>
                <a:r>
                  <a:rPr lang="en-US" sz="2800" b="1" i="1" dirty="0"/>
                  <a:t>V</a:t>
                </a:r>
                <a14:m>
                  <m:oMath xmlns:m="http://schemas.openxmlformats.org/officeDocument/2006/math">
                    <m:r>
                      <a:rPr lang="en-US" sz="2800" b="1" i="1">
                        <a:latin typeface="Cambria Math" panose="02040503050406030204" pitchFamily="18" charset="0"/>
                      </a:rPr>
                      <m:t> </m:t>
                    </m:r>
                  </m:oMath>
                </a14:m>
                <a:r>
                  <a:rPr lang="en-US" sz="2800" b="1" dirty="0"/>
                  <a:t>&gt;</a:t>
                </a:r>
                <a:r>
                  <a:rPr lang="en-US" sz="2800" dirty="0"/>
                  <a:t>, where U is the old value of X and V is the new value of X. </a:t>
                </a:r>
              </a:p>
              <a:p>
                <a:pPr marL="342900" lvl="1" indent="-306000">
                  <a:buFont typeface="Wingdings 2" charset="2"/>
                  <a:buChar char=""/>
                </a:pPr>
                <a:r>
                  <a:rPr lang="en-US" sz="2800" dirty="0"/>
                  <a:t>Since undoing may be needed, update logs must have both old value and new value. </a:t>
                </a:r>
                <a:endParaRPr lang="en-US" sz="2800" dirty="0" smtClean="0"/>
              </a:p>
              <a:p>
                <a:pPr marL="342900" lvl="1" indent="-306000">
                  <a:buFont typeface="Wingdings 2" charset="2"/>
                  <a:buChar char=""/>
                </a:pPr>
                <a:r>
                  <a:rPr lang="en-US" sz="2800" dirty="0" smtClean="0"/>
                  <a:t>The </a:t>
                </a:r>
                <a:r>
                  <a:rPr lang="en-US" sz="2800" dirty="0"/>
                  <a:t>write operation on X is recorded in the log on disk and is output directly to stable storage without concerning the transaction commits or not</a:t>
                </a:r>
                <a:r>
                  <a:rPr lang="en-US" sz="2800" dirty="0" smtClean="0"/>
                  <a:t>.</a:t>
                </a:r>
                <a:endParaRPr lang="en-US" sz="2800" dirty="0"/>
              </a:p>
              <a:p>
                <a:pPr marL="342900" lvl="1" indent="-306000">
                  <a:buFont typeface="Wingdings 2" charset="2"/>
                  <a:buChar char=""/>
                </a:pPr>
                <a:r>
                  <a:rPr lang="en-US" sz="2800" dirty="0"/>
                  <a:t>In case of failure, recovery scheme has two operations: UNDO and REDO. </a:t>
                </a:r>
                <a:endParaRPr lang="en-US" sz="2800" dirty="0" smtClean="0"/>
              </a:p>
              <a:p>
                <a:pPr marL="342900" lvl="1" indent="-306000">
                  <a:buFont typeface="Wingdings 2" charset="2"/>
                  <a:buChar char=""/>
                </a:pPr>
                <a:r>
                  <a:rPr lang="en-US" sz="2800" dirty="0" smtClean="0"/>
                  <a:t>UNDO </a:t>
                </a:r>
                <a:r>
                  <a:rPr lang="en-US" sz="2800" dirty="0"/>
                  <a:t>restores the value of all data items updated by </a:t>
                </a:r>
                <a14:m>
                  <m:oMath xmlns:m="http://schemas.openxmlformats.org/officeDocument/2006/math">
                    <m:sSub>
                      <m:sSubPr>
                        <m:ctrlPr>
                          <a:rPr lang="en-US" sz="2800" b="1" i="1">
                            <a:latin typeface="Cambria Math" panose="02040503050406030204" pitchFamily="18" charset="0"/>
                          </a:rPr>
                        </m:ctrlPr>
                      </m:sSubPr>
                      <m:e>
                        <m:r>
                          <a:rPr lang="en-US" sz="2800" b="1" i="0">
                            <a:latin typeface="Cambria Math" panose="02040503050406030204" pitchFamily="18" charset="0"/>
                          </a:rPr>
                          <m:t>𝐓</m:t>
                        </m:r>
                      </m:e>
                      <m:sub>
                        <m:r>
                          <a:rPr lang="en-US" sz="2800" b="1" i="0">
                            <a:latin typeface="Cambria Math" panose="02040503050406030204" pitchFamily="18" charset="0"/>
                          </a:rPr>
                          <m:t>𝐢</m:t>
                        </m:r>
                      </m:sub>
                    </m:sSub>
                  </m:oMath>
                </a14:m>
                <a:r>
                  <a:rPr lang="en-US" sz="2800" dirty="0"/>
                  <a:t> to their old values, going backward from the last log record for </a:t>
                </a:r>
                <a14:m>
                  <m:oMath xmlns:m="http://schemas.openxmlformats.org/officeDocument/2006/math">
                    <m:sSub>
                      <m:sSubPr>
                        <m:ctrlPr>
                          <a:rPr lang="en-US" sz="2800" b="1" i="1">
                            <a:latin typeface="Cambria Math" panose="02040503050406030204" pitchFamily="18" charset="0"/>
                          </a:rPr>
                        </m:ctrlPr>
                      </m:sSubPr>
                      <m:e>
                        <m:r>
                          <a:rPr lang="en-US" sz="2800" b="1" i="0">
                            <a:latin typeface="Cambria Math" panose="02040503050406030204" pitchFamily="18" charset="0"/>
                          </a:rPr>
                          <m:t>𝐓</m:t>
                        </m:r>
                      </m:e>
                      <m:sub>
                        <m:r>
                          <a:rPr lang="en-US" sz="2800" b="1" i="0">
                            <a:latin typeface="Cambria Math" panose="02040503050406030204" pitchFamily="18" charset="0"/>
                          </a:rPr>
                          <m:t>𝐢</m:t>
                        </m:r>
                      </m:sub>
                    </m:sSub>
                  </m:oMath>
                </a14:m>
                <a:r>
                  <a:rPr lang="en-US" sz="28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9544" y="204953"/>
                <a:ext cx="11382703" cy="6306206"/>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1969086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99544" y="204953"/>
                <a:ext cx="11382703" cy="6306206"/>
              </a:xfrm>
            </p:spPr>
            <p:txBody>
              <a:bodyPr>
                <a:normAutofit/>
              </a:bodyPr>
              <a:lstStyle/>
              <a:p>
                <a:pPr marL="342900" lvl="1" indent="-306000">
                  <a:buFont typeface="Wingdings 2" charset="2"/>
                  <a:buChar char=""/>
                </a:pPr>
                <a:r>
                  <a:rPr lang="en-US" sz="2800" dirty="0" smtClean="0"/>
                  <a:t>REDO sets the value of all data items updated by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𝐓</m:t>
                        </m:r>
                      </m:e>
                      <m:sub>
                        <m:r>
                          <a:rPr lang="en-US" sz="2800" b="1" i="1">
                            <a:latin typeface="Cambria Math" panose="02040503050406030204" pitchFamily="18" charset="0"/>
                          </a:rPr>
                          <m:t>𝐢</m:t>
                        </m:r>
                      </m:sub>
                    </m:sSub>
                  </m:oMath>
                </a14:m>
                <a:r>
                  <a:rPr lang="en-US" sz="2800" dirty="0"/>
                  <a:t> to the new values, going forward from the first log record </a:t>
                </a:r>
                <a:r>
                  <a:rPr lang="en-US" sz="2800" dirty="0" smtClean="0"/>
                  <a:t>for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𝐓</m:t>
                        </m:r>
                      </m:e>
                      <m:sub>
                        <m:r>
                          <a:rPr lang="en-US" sz="2800" b="1" i="1">
                            <a:latin typeface="Cambria Math" panose="02040503050406030204" pitchFamily="18" charset="0"/>
                          </a:rPr>
                          <m:t>𝐢</m:t>
                        </m:r>
                      </m:sub>
                    </m:sSub>
                    <m:r>
                      <a:rPr lang="en-US" sz="2800" b="0" i="0" smtClean="0">
                        <a:latin typeface="Cambria Math" panose="02040503050406030204" pitchFamily="18" charset="0"/>
                      </a:rPr>
                      <m:t> </m:t>
                    </m:r>
                  </m:oMath>
                </a14:m>
                <a:endParaRPr lang="en-US" sz="2800" dirty="0" smtClean="0"/>
              </a:p>
              <a:p>
                <a:pPr marL="342900" lvl="1" indent="-306000">
                  <a:buFont typeface="Wingdings 2" charset="2"/>
                  <a:buChar char=""/>
                </a:pPr>
                <a:r>
                  <a:rPr lang="en-US" sz="2800" dirty="0" smtClean="0"/>
                  <a:t>A </a:t>
                </a:r>
                <a:r>
                  <a:rPr lang="en-US" sz="2800" dirty="0"/>
                  <a:t>transaction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𝐓</m:t>
                        </m:r>
                      </m:e>
                      <m:sub>
                        <m:r>
                          <a:rPr lang="en-US" sz="2800" b="1" i="1">
                            <a:latin typeface="Cambria Math" panose="02040503050406030204" pitchFamily="18" charset="0"/>
                          </a:rPr>
                          <m:t>𝐢</m:t>
                        </m:r>
                      </m:sub>
                    </m:sSub>
                    <m:r>
                      <a:rPr lang="en-US" sz="2800">
                        <a:latin typeface="Cambria Math" panose="02040503050406030204" pitchFamily="18" charset="0"/>
                      </a:rPr>
                      <m:t> </m:t>
                    </m:r>
                  </m:oMath>
                </a14:m>
                <a:r>
                  <a:rPr lang="en-US" sz="2800" dirty="0"/>
                  <a:t> must be undone if the log contains the record &lt;</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𝐓</m:t>
                        </m:r>
                      </m:e>
                      <m:sub>
                        <m:r>
                          <a:rPr lang="en-US" sz="2800" b="1" i="1">
                            <a:latin typeface="Cambria Math" panose="02040503050406030204" pitchFamily="18" charset="0"/>
                          </a:rPr>
                          <m:t>𝐢</m:t>
                        </m:r>
                      </m:sub>
                    </m:sSub>
                    <m:r>
                      <a:rPr lang="en-US" sz="2800">
                        <a:latin typeface="Cambria Math" panose="02040503050406030204" pitchFamily="18" charset="0"/>
                      </a:rPr>
                      <m:t> </m:t>
                    </m:r>
                  </m:oMath>
                </a14:m>
                <a:r>
                  <a:rPr lang="en-US" sz="2800" dirty="0" smtClean="0"/>
                  <a:t>, </a:t>
                </a:r>
                <a:r>
                  <a:rPr lang="en-US" sz="2800" dirty="0"/>
                  <a:t>start&gt; but doesn’t contain &lt;</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𝐓</m:t>
                        </m:r>
                      </m:e>
                      <m:sub>
                        <m:r>
                          <a:rPr lang="en-US" sz="2800" b="1" i="1">
                            <a:latin typeface="Cambria Math" panose="02040503050406030204" pitchFamily="18" charset="0"/>
                          </a:rPr>
                          <m:t>𝐢</m:t>
                        </m:r>
                      </m:sub>
                    </m:sSub>
                    <m:r>
                      <a:rPr lang="en-US" sz="2800">
                        <a:latin typeface="Cambria Math" panose="02040503050406030204" pitchFamily="18" charset="0"/>
                      </a:rPr>
                      <m:t> </m:t>
                    </m:r>
                  </m:oMath>
                </a14:m>
                <a:r>
                  <a:rPr lang="en-US" sz="2800" dirty="0" smtClean="0"/>
                  <a:t>, </a:t>
                </a:r>
                <a:r>
                  <a:rPr lang="en-US" sz="2800" dirty="0"/>
                  <a:t>commit&gt; and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𝐓</m:t>
                        </m:r>
                      </m:e>
                      <m:sub>
                        <m:r>
                          <a:rPr lang="en-US" sz="2800" b="1" i="1">
                            <a:latin typeface="Cambria Math" panose="02040503050406030204" pitchFamily="18" charset="0"/>
                          </a:rPr>
                          <m:t>𝐢</m:t>
                        </m:r>
                      </m:sub>
                    </m:sSub>
                    <m:r>
                      <a:rPr lang="en-US" sz="2800">
                        <a:latin typeface="Cambria Math" panose="02040503050406030204" pitchFamily="18" charset="0"/>
                      </a:rPr>
                      <m:t> </m:t>
                    </m:r>
                  </m:oMath>
                </a14:m>
                <a:r>
                  <a:rPr lang="en-US" sz="2800" dirty="0"/>
                  <a:t> must be redone if the log contains both &lt;</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𝐓</m:t>
                        </m:r>
                      </m:e>
                      <m:sub>
                        <m:r>
                          <a:rPr lang="en-US" sz="2800" b="1" i="1">
                            <a:latin typeface="Cambria Math" panose="02040503050406030204" pitchFamily="18" charset="0"/>
                          </a:rPr>
                          <m:t>𝐢</m:t>
                        </m:r>
                      </m:sub>
                    </m:sSub>
                    <m:r>
                      <a:rPr lang="en-US" sz="2800">
                        <a:latin typeface="Cambria Math" panose="02040503050406030204" pitchFamily="18" charset="0"/>
                      </a:rPr>
                      <m:t> </m:t>
                    </m:r>
                  </m:oMath>
                </a14:m>
                <a:r>
                  <a:rPr lang="en-US" sz="2800" dirty="0"/>
                  <a:t> , start&gt; and &lt;</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𝐓</m:t>
                        </m:r>
                      </m:e>
                      <m:sub>
                        <m:r>
                          <a:rPr lang="en-US" sz="2800" b="1" i="1">
                            <a:latin typeface="Cambria Math" panose="02040503050406030204" pitchFamily="18" charset="0"/>
                          </a:rPr>
                          <m:t>𝐢</m:t>
                        </m:r>
                      </m:sub>
                    </m:sSub>
                    <m:r>
                      <a:rPr lang="en-US" sz="2800">
                        <a:latin typeface="Cambria Math" panose="02040503050406030204" pitchFamily="18" charset="0"/>
                      </a:rPr>
                      <m:t> </m:t>
                    </m:r>
                  </m:oMath>
                </a14:m>
                <a:r>
                  <a:rPr lang="en-US" sz="2800" dirty="0" smtClean="0"/>
                  <a:t>, </a:t>
                </a:r>
                <a:r>
                  <a:rPr lang="en-US" sz="2800" dirty="0"/>
                  <a:t>commit&gt; record. </a:t>
                </a:r>
                <a:endParaRPr lang="en-US" sz="2800" dirty="0" smtClean="0"/>
              </a:p>
              <a:p>
                <a:pPr marL="342900" lvl="1" indent="-306000">
                  <a:buFont typeface="Wingdings 2" charset="2"/>
                  <a:buChar char=""/>
                </a:pPr>
                <a:r>
                  <a:rPr lang="en-US" sz="2800" dirty="0"/>
                  <a:t>Example</a:t>
                </a:r>
                <a:r>
                  <a:rPr lang="en-US" sz="2800" dirty="0" smtClean="0"/>
                  <a:t>:</a:t>
                </a:r>
              </a:p>
              <a:p>
                <a:pPr marL="342900" lvl="1" indent="-306000">
                  <a:buFont typeface="Wingdings 2" charset="2"/>
                  <a:buChar char=""/>
                </a:pPr>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9544" y="204953"/>
                <a:ext cx="11382703" cy="6306206"/>
              </a:xfrm>
              <a:blipFill rotWithShape="0">
                <a:blip r:embed="rId2"/>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539164" y="2988635"/>
            <a:ext cx="4712973" cy="3522523"/>
          </a:xfrm>
          <a:prstGeom prst="rect">
            <a:avLst/>
          </a:prstGeom>
        </p:spPr>
      </p:pic>
    </p:spTree>
    <p:extLst>
      <p:ext uri="{BB962C8B-B14F-4D97-AF65-F5344CB8AC3E}">
        <p14:creationId xmlns:p14="http://schemas.microsoft.com/office/powerpoint/2010/main" xmlns="" val="4193502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4" y="204953"/>
            <a:ext cx="11382703" cy="6306206"/>
          </a:xfrm>
        </p:spPr>
        <p:txBody>
          <a:bodyPr>
            <a:normAutofit lnSpcReduction="10000"/>
          </a:bodyPr>
          <a:lstStyle/>
          <a:p>
            <a:pPr marL="342900" lvl="1" indent="-306000">
              <a:buFont typeface="Wingdings 2" charset="2"/>
              <a:buChar char=""/>
            </a:pPr>
            <a:r>
              <a:rPr lang="en-US" sz="2800" dirty="0" smtClean="0"/>
              <a:t>Another Example:</a:t>
            </a:r>
          </a:p>
          <a:p>
            <a:pPr marL="342900" lvl="1" indent="-306000">
              <a:buFont typeface="Wingdings 2" charset="2"/>
              <a:buChar char=""/>
            </a:pPr>
            <a:endParaRPr lang="en-US" sz="2800" dirty="0"/>
          </a:p>
          <a:p>
            <a:pPr marL="342900" lvl="1" indent="-306000">
              <a:buFont typeface="Wingdings 2" charset="2"/>
              <a:buChar char=""/>
            </a:pPr>
            <a:endParaRPr lang="en-US" sz="2800" dirty="0" smtClean="0"/>
          </a:p>
          <a:p>
            <a:pPr marL="342900" lvl="1" indent="-306000">
              <a:buFont typeface="Wingdings 2" charset="2"/>
              <a:buChar char=""/>
            </a:pPr>
            <a:endParaRPr lang="en-US" sz="2800" dirty="0"/>
          </a:p>
          <a:p>
            <a:pPr marL="342900" lvl="1" indent="-306000">
              <a:buFont typeface="Wingdings 2" charset="2"/>
              <a:buChar char=""/>
            </a:pPr>
            <a:endParaRPr lang="en-US" sz="2800" dirty="0" smtClean="0"/>
          </a:p>
          <a:p>
            <a:pPr marL="342900" lvl="1" indent="-306000">
              <a:buFont typeface="Wingdings 2" charset="2"/>
              <a:buChar char=""/>
            </a:pPr>
            <a:endParaRPr lang="en-US" sz="2800" dirty="0"/>
          </a:p>
          <a:p>
            <a:pPr marL="342900" lvl="1" indent="-306000">
              <a:buFont typeface="Wingdings 2" charset="2"/>
              <a:buChar char=""/>
            </a:pPr>
            <a:r>
              <a:rPr lang="en-US" sz="2800" dirty="0"/>
              <a:t>Recovery actions in each case above are: </a:t>
            </a:r>
            <a:endParaRPr lang="en-US" sz="2800" dirty="0" smtClean="0"/>
          </a:p>
          <a:p>
            <a:pPr marL="648900" lvl="2" indent="-306000"/>
            <a:r>
              <a:rPr lang="en-US" sz="2600" dirty="0" smtClean="0"/>
              <a:t>(a) undo </a:t>
            </a:r>
            <a:r>
              <a:rPr lang="en-US" sz="2600" dirty="0"/>
              <a:t>(T0): B is restored to 2000 and A to 1000. </a:t>
            </a:r>
            <a:endParaRPr lang="en-US" sz="2600" dirty="0" smtClean="0"/>
          </a:p>
          <a:p>
            <a:pPr marL="648900" lvl="2" indent="-306000"/>
            <a:r>
              <a:rPr lang="en-US" sz="2600" dirty="0" smtClean="0"/>
              <a:t>(b) </a:t>
            </a:r>
            <a:r>
              <a:rPr lang="en-US" sz="2600" dirty="0"/>
              <a:t>undo (T1) and redo (T0): </a:t>
            </a:r>
            <a:r>
              <a:rPr lang="en-US" sz="2600" dirty="0" smtClean="0"/>
              <a:t>C </a:t>
            </a:r>
            <a:r>
              <a:rPr lang="en-US" sz="2600" dirty="0"/>
              <a:t>is restored to 700, and then A and Bare set to 950 and 2050 respectively. </a:t>
            </a:r>
            <a:endParaRPr lang="en-US" sz="2600" dirty="0" smtClean="0"/>
          </a:p>
          <a:p>
            <a:pPr marL="648900" lvl="2" indent="-306000"/>
            <a:r>
              <a:rPr lang="en-US" sz="2600" dirty="0" smtClean="0"/>
              <a:t>(</a:t>
            </a:r>
            <a:r>
              <a:rPr lang="en-US" sz="2600" dirty="0"/>
              <a:t>c</a:t>
            </a:r>
            <a:r>
              <a:rPr lang="en-US" sz="2600" dirty="0" smtClean="0"/>
              <a:t>) </a:t>
            </a:r>
            <a:r>
              <a:rPr lang="en-US" sz="2600" dirty="0"/>
              <a:t>redo (T0) and redo (T1): A and B are set to 950 and 2050 respectively. Then C is set to 600 </a:t>
            </a:r>
            <a:endParaRPr lang="en-US" sz="2600" dirty="0" smtClean="0"/>
          </a:p>
          <a:p>
            <a:pPr marL="342900" lvl="1" indent="-306000">
              <a:buFont typeface="Wingdings 2" charset="2"/>
              <a:buChar char=""/>
            </a:pP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9775" y="661705"/>
            <a:ext cx="8354808" cy="2845459"/>
          </a:xfrm>
          <a:prstGeom prst="rect">
            <a:avLst/>
          </a:prstGeom>
        </p:spPr>
      </p:pic>
    </p:spTree>
    <p:extLst>
      <p:ext uri="{BB962C8B-B14F-4D97-AF65-F5344CB8AC3E}">
        <p14:creationId xmlns:p14="http://schemas.microsoft.com/office/powerpoint/2010/main" xmlns="" val="2527635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6" y="0"/>
            <a:ext cx="11745311" cy="1024759"/>
          </a:xfrm>
        </p:spPr>
        <p:txBody>
          <a:bodyPr>
            <a:normAutofit/>
          </a:bodyPr>
          <a:lstStyle/>
          <a:p>
            <a:r>
              <a:rPr lang="en-US" dirty="0"/>
              <a:t>3. Checkpoints </a:t>
            </a:r>
          </a:p>
        </p:txBody>
      </p:sp>
      <p:sp>
        <p:nvSpPr>
          <p:cNvPr id="3" name="Content Placeholder 2"/>
          <p:cNvSpPr>
            <a:spLocks noGrp="1"/>
          </p:cNvSpPr>
          <p:nvPr>
            <p:ph idx="1"/>
          </p:nvPr>
        </p:nvSpPr>
        <p:spPr>
          <a:xfrm>
            <a:off x="378372" y="1245476"/>
            <a:ext cx="11351173" cy="5612524"/>
          </a:xfrm>
        </p:spPr>
        <p:txBody>
          <a:bodyPr>
            <a:noAutofit/>
          </a:bodyPr>
          <a:lstStyle/>
          <a:p>
            <a:r>
              <a:rPr lang="en-US" sz="2800" dirty="0"/>
              <a:t>The main problems faced in recovery procedure discussed earlier are </a:t>
            </a:r>
            <a:endParaRPr lang="en-US" sz="2800" dirty="0" smtClean="0"/>
          </a:p>
          <a:p>
            <a:pPr marL="450000" lvl="1" indent="0">
              <a:buNone/>
            </a:pPr>
            <a:r>
              <a:rPr lang="en-US" sz="2600" dirty="0" smtClean="0"/>
              <a:t>1</a:t>
            </a:r>
            <a:r>
              <a:rPr lang="en-US" sz="2600" dirty="0"/>
              <a:t>. Searching the entire log to determine which transaction need to be redone and those that need to be undone is time consuming. </a:t>
            </a:r>
            <a:endParaRPr lang="en-US" sz="2600" dirty="0" smtClean="0"/>
          </a:p>
          <a:p>
            <a:pPr marL="450000" lvl="1" indent="0">
              <a:buNone/>
            </a:pPr>
            <a:r>
              <a:rPr lang="en-US" sz="2600" dirty="0" smtClean="0"/>
              <a:t>2</a:t>
            </a:r>
            <a:r>
              <a:rPr lang="en-US" sz="2600" dirty="0"/>
              <a:t>. We might unnecessarily redo transactions which have already output their updates to the database. </a:t>
            </a:r>
            <a:endParaRPr lang="en-US" sz="2600" dirty="0" smtClean="0"/>
          </a:p>
          <a:p>
            <a:r>
              <a:rPr lang="en-US" sz="2800" dirty="0" smtClean="0"/>
              <a:t>A </a:t>
            </a:r>
            <a:r>
              <a:rPr lang="en-US" sz="2800" dirty="0"/>
              <a:t>scheme called check point is used to limit the volume of log information that has to be handled and processed in the events of system failure</a:t>
            </a:r>
            <a:r>
              <a:rPr lang="en-US" sz="2800" dirty="0" smtClean="0"/>
              <a:t>.</a:t>
            </a:r>
          </a:p>
          <a:p>
            <a:r>
              <a:rPr lang="en-US" sz="2800" dirty="0"/>
              <a:t>A check point performs periodic copy of log information onto the stable storage. A check point requires the following sequence of actions to take place. </a:t>
            </a:r>
            <a:endParaRPr lang="en-US" sz="2600" b="1" dirty="0"/>
          </a:p>
        </p:txBody>
      </p:sp>
    </p:spTree>
    <p:extLst>
      <p:ext uri="{BB962C8B-B14F-4D97-AF65-F5344CB8AC3E}">
        <p14:creationId xmlns:p14="http://schemas.microsoft.com/office/powerpoint/2010/main" xmlns="" val="3665610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99544" y="204953"/>
                <a:ext cx="11382703" cy="6306206"/>
              </a:xfrm>
            </p:spPr>
            <p:txBody>
              <a:bodyPr>
                <a:normAutofit/>
              </a:bodyPr>
              <a:lstStyle/>
              <a:p>
                <a:pPr marL="450000" lvl="1" indent="0">
                  <a:buNone/>
                </a:pPr>
                <a:r>
                  <a:rPr lang="en-US" sz="2600" dirty="0" smtClean="0"/>
                  <a:t>1</a:t>
                </a:r>
                <a:r>
                  <a:rPr lang="en-US" sz="2600" dirty="0"/>
                  <a:t>. Output all the log records currently residing in main memory onto stable storage. </a:t>
                </a:r>
                <a:endParaRPr lang="en-US" sz="2600" dirty="0" smtClean="0"/>
              </a:p>
              <a:p>
                <a:pPr marL="450000" lvl="1" indent="0">
                  <a:buNone/>
                </a:pPr>
                <a:r>
                  <a:rPr lang="en-US" sz="2600" dirty="0" smtClean="0"/>
                  <a:t>2</a:t>
                </a:r>
                <a:r>
                  <a:rPr lang="en-US" sz="2600" dirty="0"/>
                  <a:t>. Output to the disk all modified buffer block. </a:t>
                </a:r>
                <a:endParaRPr lang="en-US" sz="2600" dirty="0" smtClean="0"/>
              </a:p>
              <a:p>
                <a:pPr marL="450000" lvl="1" indent="0">
                  <a:buNone/>
                </a:pPr>
                <a:r>
                  <a:rPr lang="en-US" sz="2600" dirty="0" smtClean="0"/>
                  <a:t>3. </a:t>
                </a:r>
                <a:r>
                  <a:rPr lang="en-US" sz="2600" dirty="0"/>
                  <a:t>Write a log record onto stable storage. </a:t>
                </a:r>
                <a:endParaRPr lang="en-US" sz="2600" dirty="0" smtClean="0"/>
              </a:p>
              <a:p>
                <a:r>
                  <a:rPr lang="en-US" sz="2800" dirty="0"/>
                  <a:t>During recovery, we need to consider only the most recent transaction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𝐓</m:t>
                        </m:r>
                      </m:e>
                      <m:sub>
                        <m:r>
                          <a:rPr lang="en-US" sz="2800" b="1" i="1">
                            <a:latin typeface="Cambria Math" panose="02040503050406030204" pitchFamily="18" charset="0"/>
                          </a:rPr>
                          <m:t>𝐢</m:t>
                        </m:r>
                      </m:sub>
                    </m:sSub>
                  </m:oMath>
                </a14:m>
                <a:r>
                  <a:rPr lang="en-US" sz="2800" dirty="0"/>
                  <a:t> that started just before the check point and the transactions that started after it. </a:t>
                </a:r>
                <a:endParaRPr lang="en-US" sz="2800" dirty="0" smtClean="0"/>
              </a:p>
              <a:p>
                <a:r>
                  <a:rPr lang="en-US" sz="2800" dirty="0" smtClean="0"/>
                  <a:t>For </a:t>
                </a:r>
                <a:r>
                  <a:rPr lang="en-US" sz="2800" dirty="0"/>
                  <a:t>this the following task is done. </a:t>
                </a:r>
                <a:endParaRPr lang="en-US" sz="2800" dirty="0" smtClean="0"/>
              </a:p>
              <a:p>
                <a:pPr marL="450000" lvl="1" indent="0">
                  <a:buNone/>
                </a:pPr>
                <a:r>
                  <a:rPr lang="en-US" sz="2600" dirty="0" smtClean="0"/>
                  <a:t>1</a:t>
                </a:r>
                <a:r>
                  <a:rPr lang="en-US" sz="2600" dirty="0"/>
                  <a:t>. Scan backwards from end of log to the most recent record. </a:t>
                </a:r>
                <a:endParaRPr lang="en-US" sz="2600" dirty="0" smtClean="0"/>
              </a:p>
              <a:p>
                <a:pPr marL="450000" lvl="1" indent="0">
                  <a:buNone/>
                </a:pPr>
                <a:r>
                  <a:rPr lang="en-US" sz="2600" dirty="0" smtClean="0"/>
                  <a:t>2</a:t>
                </a:r>
                <a:r>
                  <a:rPr lang="en-US" sz="2600" dirty="0"/>
                  <a:t>. Continue scanning backward till a record is identified. </a:t>
                </a:r>
                <a:endParaRPr lang="en-US" sz="2600" dirty="0" smtClean="0"/>
              </a:p>
              <a:p>
                <a:pPr marL="450000" lvl="1" indent="0">
                  <a:buNone/>
                </a:pPr>
                <a:r>
                  <a:rPr lang="en-US" sz="2600" dirty="0" smtClean="0"/>
                  <a:t>3</a:t>
                </a:r>
                <a:r>
                  <a:rPr lang="en-US" sz="2600" dirty="0"/>
                  <a:t>. So consider only those log records following . Earlier part of log records can be ignored during recovery.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9544" y="204953"/>
                <a:ext cx="11382703" cy="6306206"/>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222918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99544" y="204953"/>
                <a:ext cx="11382703" cy="6306206"/>
              </a:xfrm>
            </p:spPr>
            <p:txBody>
              <a:bodyPr>
                <a:normAutofit/>
              </a:bodyPr>
              <a:lstStyle/>
              <a:p>
                <a:r>
                  <a:rPr lang="en-US" sz="2800" dirty="0" smtClean="0"/>
                  <a:t>The UNDO and REDO operation on all transaction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𝐓</m:t>
                        </m:r>
                      </m:e>
                      <m:sub>
                        <m:r>
                          <a:rPr lang="en-US" sz="2800" b="1" i="1" smtClean="0">
                            <a:latin typeface="Cambria Math" panose="02040503050406030204" pitchFamily="18" charset="0"/>
                          </a:rPr>
                          <m:t>𝒋</m:t>
                        </m:r>
                      </m:sub>
                    </m:sSub>
                  </m:oMath>
                </a14:m>
                <a:r>
                  <a:rPr lang="en-US" sz="2800" dirty="0"/>
                  <a:t> that started execution after identified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𝐓</m:t>
                        </m:r>
                      </m:e>
                      <m:sub>
                        <m:r>
                          <a:rPr lang="en-US" sz="2800" b="1" i="1">
                            <a:latin typeface="Cambria Math" panose="02040503050406030204" pitchFamily="18" charset="0"/>
                          </a:rPr>
                          <m:t>𝐢</m:t>
                        </m:r>
                      </m:sub>
                    </m:sSub>
                  </m:oMath>
                </a14:m>
                <a:r>
                  <a:rPr lang="en-US" sz="2800" dirty="0"/>
                  <a:t> is as below. </a:t>
                </a:r>
                <a:endParaRPr lang="en-US" sz="2800" dirty="0" smtClean="0"/>
              </a:p>
              <a:p>
                <a:endParaRPr lang="en-US" sz="26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9544" y="204953"/>
                <a:ext cx="11382703" cy="6306206"/>
              </a:xfrm>
              <a:blipFill rotWithShape="0">
                <a:blip r:embed="rId2"/>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47019" y="1307390"/>
            <a:ext cx="10909458" cy="4998817"/>
          </a:xfrm>
          <a:prstGeom prst="rect">
            <a:avLst/>
          </a:prstGeom>
        </p:spPr>
      </p:pic>
    </p:spTree>
    <p:extLst>
      <p:ext uri="{BB962C8B-B14F-4D97-AF65-F5344CB8AC3E}">
        <p14:creationId xmlns:p14="http://schemas.microsoft.com/office/powerpoint/2010/main" xmlns="" val="4259140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6" y="0"/>
            <a:ext cx="11745311" cy="1024759"/>
          </a:xfrm>
        </p:spPr>
        <p:txBody>
          <a:bodyPr>
            <a:normAutofit/>
          </a:bodyPr>
          <a:lstStyle/>
          <a:p>
            <a:r>
              <a:rPr lang="en-US" dirty="0"/>
              <a:t>Shadow Paging </a:t>
            </a:r>
          </a:p>
        </p:txBody>
      </p:sp>
      <p:sp>
        <p:nvSpPr>
          <p:cNvPr id="3" name="Content Placeholder 2"/>
          <p:cNvSpPr>
            <a:spLocks noGrp="1"/>
          </p:cNvSpPr>
          <p:nvPr>
            <p:ph idx="1"/>
          </p:nvPr>
        </p:nvSpPr>
        <p:spPr>
          <a:xfrm>
            <a:off x="378372" y="1024759"/>
            <a:ext cx="11351173" cy="5833241"/>
          </a:xfrm>
        </p:spPr>
        <p:txBody>
          <a:bodyPr>
            <a:noAutofit/>
          </a:bodyPr>
          <a:lstStyle/>
          <a:p>
            <a:r>
              <a:rPr lang="en-US" sz="2800" dirty="0"/>
              <a:t>Shadow paging is an alternative to log based recovery which is useful if transaction executes serially. </a:t>
            </a:r>
            <a:endParaRPr lang="en-US" sz="2800" dirty="0" smtClean="0"/>
          </a:p>
          <a:p>
            <a:r>
              <a:rPr lang="en-US" sz="2800" dirty="0" smtClean="0"/>
              <a:t>Here</a:t>
            </a:r>
            <a:r>
              <a:rPr lang="en-US" sz="2800" dirty="0"/>
              <a:t>, when a page of storage is modified by a transaction, a new page is allocated for the modified data and the old page remains as a shadow copy of the data</a:t>
            </a:r>
            <a:r>
              <a:rPr lang="en-US" sz="2800" dirty="0" smtClean="0"/>
              <a:t>.</a:t>
            </a:r>
          </a:p>
          <a:p>
            <a:r>
              <a:rPr lang="en-US" sz="2800" dirty="0"/>
              <a:t>In this technique, database is partitioned into some number of fixed length block called as pages. </a:t>
            </a:r>
            <a:endParaRPr lang="en-US" sz="2800" dirty="0" smtClean="0"/>
          </a:p>
          <a:p>
            <a:r>
              <a:rPr lang="en-US" sz="2800" dirty="0" smtClean="0"/>
              <a:t>The </a:t>
            </a:r>
            <a:r>
              <a:rPr lang="en-US" sz="2800" dirty="0"/>
              <a:t>key idea behind shadow paging technique is to maintain two page tables during the lifetime of a transaction. </a:t>
            </a:r>
            <a:endParaRPr lang="en-US" sz="2800" dirty="0" smtClean="0"/>
          </a:p>
          <a:p>
            <a:r>
              <a:rPr lang="en-US" sz="2800" dirty="0" smtClean="0"/>
              <a:t>These </a:t>
            </a:r>
            <a:r>
              <a:rPr lang="en-US" sz="2800" dirty="0"/>
              <a:t>tables are called as </a:t>
            </a:r>
            <a:r>
              <a:rPr lang="en-US" sz="2800" b="1" dirty="0"/>
              <a:t>current page table </a:t>
            </a:r>
            <a:r>
              <a:rPr lang="en-US" sz="2800" dirty="0"/>
              <a:t>and </a:t>
            </a:r>
            <a:r>
              <a:rPr lang="en-US" sz="2800" b="1" dirty="0"/>
              <a:t>shadow page table.</a:t>
            </a:r>
            <a:r>
              <a:rPr lang="en-US" sz="2800" dirty="0"/>
              <a:t> </a:t>
            </a:r>
            <a:endParaRPr lang="en-US" sz="2600" b="1" dirty="0"/>
          </a:p>
        </p:txBody>
      </p:sp>
    </p:spTree>
    <p:extLst>
      <p:ext uri="{BB962C8B-B14F-4D97-AF65-F5344CB8AC3E}">
        <p14:creationId xmlns:p14="http://schemas.microsoft.com/office/powerpoint/2010/main" xmlns="" val="2232492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4" y="204953"/>
            <a:ext cx="11382703" cy="6306206"/>
          </a:xfrm>
        </p:spPr>
        <p:txBody>
          <a:bodyPr>
            <a:normAutofit/>
          </a:bodyPr>
          <a:lstStyle/>
          <a:p>
            <a:r>
              <a:rPr lang="en-US" sz="2800" dirty="0"/>
              <a:t>Each entry in the page tables contain pointer to a page on a disk. </a:t>
            </a:r>
            <a:endParaRPr lang="en-US" sz="2800" dirty="0" smtClean="0"/>
          </a:p>
          <a:p>
            <a:r>
              <a:rPr lang="en-US" sz="2800" dirty="0"/>
              <a:t>When the transaction starts, both tables are identical. </a:t>
            </a:r>
            <a:endParaRPr lang="en-US" sz="2800" dirty="0" smtClean="0"/>
          </a:p>
          <a:p>
            <a:r>
              <a:rPr lang="en-US" sz="2800" dirty="0" smtClean="0"/>
              <a:t>The </a:t>
            </a:r>
            <a:r>
              <a:rPr lang="en-US" sz="2800" dirty="0"/>
              <a:t>shadow page table is never changed during the life of the transaction. </a:t>
            </a:r>
            <a:endParaRPr lang="en-US" sz="2800" dirty="0" smtClean="0"/>
          </a:p>
          <a:p>
            <a:r>
              <a:rPr lang="en-US" sz="2800" dirty="0" smtClean="0"/>
              <a:t>The </a:t>
            </a:r>
            <a:r>
              <a:rPr lang="en-US" sz="2800" dirty="0"/>
              <a:t>current page table is updated with each write operation. </a:t>
            </a:r>
            <a:endParaRPr lang="en-US" sz="2800" dirty="0" smtClean="0"/>
          </a:p>
          <a:p>
            <a:endParaRPr lang="en-US" sz="2600" dirty="0"/>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43018" y="2946722"/>
            <a:ext cx="5652180" cy="3564437"/>
          </a:xfrm>
          <a:prstGeom prst="rect">
            <a:avLst/>
          </a:prstGeom>
        </p:spPr>
      </p:pic>
    </p:spTree>
    <p:extLst>
      <p:ext uri="{BB962C8B-B14F-4D97-AF65-F5344CB8AC3E}">
        <p14:creationId xmlns:p14="http://schemas.microsoft.com/office/powerpoint/2010/main" xmlns="" val="3331142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4" y="204953"/>
            <a:ext cx="11382703" cy="6306206"/>
          </a:xfrm>
        </p:spPr>
        <p:txBody>
          <a:bodyPr>
            <a:normAutofit/>
          </a:bodyPr>
          <a:lstStyle/>
          <a:p>
            <a:r>
              <a:rPr lang="en-US" sz="2800" dirty="0"/>
              <a:t>Whenever any page is to be written for the first time </a:t>
            </a:r>
          </a:p>
          <a:p>
            <a:pPr lvl="1"/>
            <a:r>
              <a:rPr lang="en-US" sz="2600" dirty="0" smtClean="0"/>
              <a:t>A </a:t>
            </a:r>
            <a:r>
              <a:rPr lang="en-US" sz="2600" dirty="0"/>
              <a:t>copy of this page is made onto an unused space. </a:t>
            </a:r>
          </a:p>
          <a:p>
            <a:pPr lvl="1"/>
            <a:r>
              <a:rPr lang="en-US" sz="2600" dirty="0" smtClean="0"/>
              <a:t>The </a:t>
            </a:r>
            <a:r>
              <a:rPr lang="en-US" sz="2600" dirty="0"/>
              <a:t>current page table is then made to point to the copy. </a:t>
            </a:r>
          </a:p>
          <a:p>
            <a:pPr lvl="1"/>
            <a:r>
              <a:rPr lang="en-US" sz="2600" dirty="0" smtClean="0"/>
              <a:t>The </a:t>
            </a:r>
            <a:r>
              <a:rPr lang="en-US" sz="2600" dirty="0"/>
              <a:t>update is performed on the copy </a:t>
            </a:r>
            <a:endParaRPr lang="en-US" sz="2600" dirty="0" smtClean="0"/>
          </a:p>
          <a:p>
            <a:r>
              <a:rPr lang="en-US" sz="2800" dirty="0"/>
              <a:t>The transaction commits after performing the following steps </a:t>
            </a:r>
          </a:p>
          <a:p>
            <a:pPr lvl="1"/>
            <a:r>
              <a:rPr lang="en-US" sz="2600" dirty="0" smtClean="0"/>
              <a:t>Flush </a:t>
            </a:r>
            <a:r>
              <a:rPr lang="en-US" sz="2600" dirty="0"/>
              <a:t>all modified pages in main memory to disk. </a:t>
            </a:r>
          </a:p>
          <a:p>
            <a:pPr lvl="1"/>
            <a:r>
              <a:rPr lang="en-US" sz="2600" dirty="0" smtClean="0"/>
              <a:t>Output </a:t>
            </a:r>
            <a:r>
              <a:rPr lang="en-US" sz="2600" dirty="0"/>
              <a:t>current page table to disk. </a:t>
            </a:r>
          </a:p>
          <a:p>
            <a:pPr lvl="1"/>
            <a:r>
              <a:rPr lang="en-US" sz="2600" dirty="0" smtClean="0"/>
              <a:t>Make </a:t>
            </a:r>
            <a:r>
              <a:rPr lang="en-US" sz="2600" dirty="0"/>
              <a:t>the current page table the new shadow page table by simply updating the pointer to point current page table in disk. </a:t>
            </a:r>
            <a:endParaRPr lang="en-US" sz="2400" dirty="0"/>
          </a:p>
        </p:txBody>
      </p:sp>
    </p:spTree>
    <p:extLst>
      <p:ext uri="{BB962C8B-B14F-4D97-AF65-F5344CB8AC3E}">
        <p14:creationId xmlns:p14="http://schemas.microsoft.com/office/powerpoint/2010/main" xmlns="" val="683079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970450"/>
          </a:xfrm>
        </p:spPr>
        <p:txBody>
          <a:bodyPr/>
          <a:lstStyle/>
          <a:p>
            <a:r>
              <a:rPr lang="en-US" dirty="0"/>
              <a:t>Recovery System</a:t>
            </a:r>
          </a:p>
        </p:txBody>
      </p:sp>
      <p:sp>
        <p:nvSpPr>
          <p:cNvPr id="3" name="Content Placeholder 2"/>
          <p:cNvSpPr>
            <a:spLocks noGrp="1"/>
          </p:cNvSpPr>
          <p:nvPr>
            <p:ph idx="1"/>
          </p:nvPr>
        </p:nvSpPr>
        <p:spPr>
          <a:xfrm>
            <a:off x="913795" y="1133360"/>
            <a:ext cx="10815750" cy="5157081"/>
          </a:xfrm>
        </p:spPr>
        <p:txBody>
          <a:bodyPr>
            <a:noAutofit/>
          </a:bodyPr>
          <a:lstStyle/>
          <a:p>
            <a:r>
              <a:rPr lang="en-US" sz="2800" dirty="0">
                <a:solidFill>
                  <a:schemeClr val="tx1"/>
                </a:solidFill>
              </a:rPr>
              <a:t>A computer system is subjected to failure due to variety of causes such as disk crash, power failure, software crash, fire, network down etc.</a:t>
            </a:r>
          </a:p>
          <a:p>
            <a:r>
              <a:rPr lang="en-US" sz="2800" dirty="0">
                <a:solidFill>
                  <a:schemeClr val="tx1"/>
                </a:solidFill>
              </a:rPr>
              <a:t> Whatever the cause, information may be lost. </a:t>
            </a:r>
          </a:p>
          <a:p>
            <a:r>
              <a:rPr lang="en-US" sz="2800" dirty="0">
                <a:solidFill>
                  <a:schemeClr val="tx1"/>
                </a:solidFill>
              </a:rPr>
              <a:t>The database must take action in advance to ensure that atomicity and durability properties of transaction are preserved.</a:t>
            </a:r>
          </a:p>
          <a:p>
            <a:r>
              <a:rPr lang="en-US" sz="2800" dirty="0">
                <a:solidFill>
                  <a:schemeClr val="tx1"/>
                </a:solidFill>
              </a:rPr>
              <a:t>Recovery System in an integral part of a database system which is responsible for the restoration of the database to a consistent state that existed prior to the occurrence of the failure. </a:t>
            </a:r>
          </a:p>
        </p:txBody>
      </p:sp>
    </p:spTree>
    <p:extLst>
      <p:ext uri="{BB962C8B-B14F-4D97-AF65-F5344CB8AC3E}">
        <p14:creationId xmlns:p14="http://schemas.microsoft.com/office/powerpoint/2010/main" xmlns="" val="2100619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4" y="204953"/>
            <a:ext cx="11382703" cy="6306206"/>
          </a:xfrm>
        </p:spPr>
        <p:txBody>
          <a:bodyPr>
            <a:normAutofit/>
          </a:bodyPr>
          <a:lstStyle/>
          <a:p>
            <a:r>
              <a:rPr lang="en-US" sz="2800" dirty="0"/>
              <a:t>To recover from a failure during transaction execution, it is sufficient to free the modified database pages and to discard the current page table. </a:t>
            </a:r>
          </a:p>
          <a:p>
            <a:r>
              <a:rPr lang="en-US" sz="2800" dirty="0"/>
              <a:t>The state of the database before transaction execution is available through the shadow page table, and that state is recovered by reinstating the shadow page table.</a:t>
            </a:r>
          </a:p>
          <a:p>
            <a:r>
              <a:rPr lang="en-US" sz="2800" dirty="0"/>
              <a:t>The database thus is returned to its state prior to the transaction that was executing when the crash occurred, and any modified pages are discarded. </a:t>
            </a:r>
          </a:p>
          <a:p>
            <a:r>
              <a:rPr lang="en-US" sz="2800" dirty="0"/>
              <a:t>Committing a transaction corresponds to discarding the previous shadow page table. </a:t>
            </a:r>
          </a:p>
          <a:p>
            <a:r>
              <a:rPr lang="en-US" sz="2800" dirty="0"/>
              <a:t>Since recovery involves neither undoing nor redoing data items, this technique can be categorized as a NO-UNDO/NO-REDO technique for recovery.</a:t>
            </a:r>
          </a:p>
        </p:txBody>
      </p:sp>
    </p:spTree>
    <p:extLst>
      <p:ext uri="{BB962C8B-B14F-4D97-AF65-F5344CB8AC3E}">
        <p14:creationId xmlns:p14="http://schemas.microsoft.com/office/powerpoint/2010/main" xmlns="" val="482016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4" y="204953"/>
            <a:ext cx="11382703" cy="6306206"/>
          </a:xfrm>
        </p:spPr>
        <p:txBody>
          <a:bodyPr>
            <a:noAutofit/>
          </a:bodyPr>
          <a:lstStyle/>
          <a:p>
            <a:r>
              <a:rPr lang="en-US" sz="2800" dirty="0"/>
              <a:t>Advantage </a:t>
            </a:r>
          </a:p>
          <a:p>
            <a:pPr marL="964350" lvl="1" indent="-514350">
              <a:buAutoNum type="arabicPeriod"/>
            </a:pPr>
            <a:r>
              <a:rPr lang="en-US" sz="2800" dirty="0"/>
              <a:t>No overhead of writing log records. </a:t>
            </a:r>
          </a:p>
          <a:p>
            <a:pPr marL="964350" lvl="1" indent="-514350">
              <a:buAutoNum type="arabicPeriod"/>
            </a:pPr>
            <a:r>
              <a:rPr lang="en-US" sz="2800" dirty="0"/>
              <a:t>Recovery is simple.</a:t>
            </a:r>
          </a:p>
          <a:p>
            <a:pPr marL="964350" lvl="1" indent="-514350">
              <a:buAutoNum type="arabicPeriod"/>
            </a:pPr>
            <a:r>
              <a:rPr lang="en-US" sz="2800" dirty="0"/>
              <a:t>No Undo / No Redo algorithm</a:t>
            </a:r>
            <a:r>
              <a:rPr lang="en-US" sz="2800" dirty="0" smtClean="0"/>
              <a:t>.</a:t>
            </a:r>
            <a:endParaRPr lang="en-US" sz="2800" dirty="0"/>
          </a:p>
          <a:p>
            <a:r>
              <a:rPr lang="en-US" sz="2800" dirty="0"/>
              <a:t>Disadvantage</a:t>
            </a:r>
          </a:p>
          <a:p>
            <a:pPr marL="964350" lvl="1" indent="-514350">
              <a:buAutoNum type="arabicPeriod"/>
            </a:pPr>
            <a:r>
              <a:rPr lang="en-US" sz="2800" dirty="0"/>
              <a:t>Copying the entire page table is very expensive </a:t>
            </a:r>
          </a:p>
          <a:p>
            <a:pPr marL="964350" lvl="1" indent="-514350">
              <a:buAutoNum type="arabicPeriod"/>
            </a:pPr>
            <a:r>
              <a:rPr lang="en-US" sz="2800" dirty="0"/>
              <a:t>Commit overhead: The commit of a single transaction requires multiple blocks to be output: the current page table, the actual data i.e. updated pages. Log based scheme need to output only the log records. </a:t>
            </a:r>
          </a:p>
          <a:p>
            <a:pPr marL="964350" lvl="1" indent="-514350">
              <a:buAutoNum type="arabicPeriod"/>
            </a:pPr>
            <a:r>
              <a:rPr lang="en-US" sz="2800" dirty="0"/>
              <a:t>Data fragmentation: It causes database pages to change location making no longer contiguous. </a:t>
            </a:r>
          </a:p>
        </p:txBody>
      </p:sp>
    </p:spTree>
    <p:extLst>
      <p:ext uri="{BB962C8B-B14F-4D97-AF65-F5344CB8AC3E}">
        <p14:creationId xmlns:p14="http://schemas.microsoft.com/office/powerpoint/2010/main" xmlns="" val="2030112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4" y="204953"/>
            <a:ext cx="11382703" cy="6306206"/>
          </a:xfrm>
        </p:spPr>
        <p:txBody>
          <a:bodyPr>
            <a:normAutofit/>
          </a:bodyPr>
          <a:lstStyle/>
          <a:p>
            <a:pPr marL="450000" lvl="1" indent="0">
              <a:buNone/>
            </a:pPr>
            <a:r>
              <a:rPr lang="en-US" sz="2600" dirty="0" smtClean="0"/>
              <a:t>4. </a:t>
            </a:r>
            <a:r>
              <a:rPr lang="en-US" sz="2800" dirty="0"/>
              <a:t>Garbage collection: Each time a transaction commits, the database pages containing the old version of data changed by the transaction must become inaccessible. Such pages do not contain usable information hence considered as garbage. Periodically it is necessary to find all the garbage pages and add them to the list of free pages. The process is called garbage collection and requires additional overhead and complexity on the system. </a:t>
            </a:r>
          </a:p>
          <a:p>
            <a:pPr marL="450000" lvl="1" indent="0">
              <a:buNone/>
            </a:pPr>
            <a:r>
              <a:rPr lang="en-US" sz="2800" dirty="0"/>
              <a:t>5. Hard to extend algorithm to allow transaction to run concurrently</a:t>
            </a:r>
          </a:p>
        </p:txBody>
      </p:sp>
    </p:spTree>
    <p:extLst>
      <p:ext uri="{BB962C8B-B14F-4D97-AF65-F5344CB8AC3E}">
        <p14:creationId xmlns:p14="http://schemas.microsoft.com/office/powerpoint/2010/main" xmlns="" val="3852209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6" y="0"/>
            <a:ext cx="11745311" cy="1024759"/>
          </a:xfrm>
        </p:spPr>
        <p:txBody>
          <a:bodyPr>
            <a:normAutofit/>
          </a:bodyPr>
          <a:lstStyle/>
          <a:p>
            <a:r>
              <a:rPr lang="en-US" dirty="0">
                <a:effectLst/>
              </a:rPr>
              <a:t>Backup vs. Recovery</a:t>
            </a:r>
          </a:p>
        </p:txBody>
      </p:sp>
      <p:sp>
        <p:nvSpPr>
          <p:cNvPr id="3" name="Content Placeholder 2"/>
          <p:cNvSpPr>
            <a:spLocks noGrp="1"/>
          </p:cNvSpPr>
          <p:nvPr>
            <p:ph idx="1"/>
          </p:nvPr>
        </p:nvSpPr>
        <p:spPr>
          <a:xfrm>
            <a:off x="378372" y="804041"/>
            <a:ext cx="11351173" cy="6053959"/>
          </a:xfrm>
        </p:spPr>
        <p:txBody>
          <a:bodyPr>
            <a:noAutofit/>
          </a:bodyPr>
          <a:lstStyle/>
          <a:p>
            <a:r>
              <a:rPr lang="en-US" sz="2800" dirty="0">
                <a:effectLst/>
              </a:rPr>
              <a:t>In a nutshell, the primary difference between backup and recovery is that the former is a copy of original data that can be used in case of a database failure while recovery refers to the process of restoring your database to its correct (original) state when a failure occurs</a:t>
            </a:r>
            <a:r>
              <a:rPr lang="en-US" sz="2800" dirty="0" smtClean="0">
                <a:effectLst/>
              </a:rPr>
              <a:t>.</a:t>
            </a:r>
            <a:endParaRPr lang="en-US" sz="2800" dirty="0">
              <a:effectLst/>
            </a:endParaRPr>
          </a:p>
          <a:p>
            <a:r>
              <a:rPr lang="en-US" sz="2800" dirty="0">
                <a:effectLst/>
              </a:rPr>
              <a:t>As stated earlier, backup refers to a representative copy of data and includes essential elements of a database such as data files and control files. Since unexpected database failures are inevitable, a backup of the entire database is required. </a:t>
            </a:r>
            <a:endParaRPr lang="en-US" sz="2800" dirty="0" smtClean="0">
              <a:effectLst/>
            </a:endParaRPr>
          </a:p>
          <a:p>
            <a:r>
              <a:rPr lang="en-US" sz="2800" dirty="0" smtClean="0">
                <a:effectLst/>
              </a:rPr>
              <a:t>There </a:t>
            </a:r>
            <a:r>
              <a:rPr lang="en-US" sz="2800" dirty="0">
                <a:effectLst/>
              </a:rPr>
              <a:t>are two major backup types</a:t>
            </a:r>
            <a:r>
              <a:rPr lang="en-US" sz="2800" dirty="0" smtClean="0">
                <a:effectLst/>
              </a:rPr>
              <a:t>:</a:t>
            </a:r>
          </a:p>
          <a:p>
            <a:pPr marL="450000" lvl="1" indent="0">
              <a:buNone/>
            </a:pPr>
            <a:r>
              <a:rPr lang="en-US" sz="2800" dirty="0" smtClean="0">
                <a:effectLst/>
              </a:rPr>
              <a:t>1. Physical </a:t>
            </a:r>
            <a:r>
              <a:rPr lang="en-US" sz="2800" dirty="0">
                <a:effectLst/>
              </a:rPr>
              <a:t>Backup: This is a copy of physical database files such as data, control files, log files, and archived redo </a:t>
            </a:r>
            <a:r>
              <a:rPr lang="en-US" sz="2800" dirty="0" smtClean="0">
                <a:effectLst/>
              </a:rPr>
              <a:t>logs that </a:t>
            </a:r>
            <a:r>
              <a:rPr lang="en-US" sz="2800" dirty="0">
                <a:effectLst/>
              </a:rPr>
              <a:t>store database information in another location and forms the foundation of the database recovery mechanism.</a:t>
            </a:r>
            <a:endParaRPr lang="en-US" sz="2600" dirty="0">
              <a:effectLst/>
            </a:endParaRPr>
          </a:p>
        </p:txBody>
      </p:sp>
    </p:spTree>
    <p:extLst>
      <p:ext uri="{BB962C8B-B14F-4D97-AF65-F5344CB8AC3E}">
        <p14:creationId xmlns:p14="http://schemas.microsoft.com/office/powerpoint/2010/main" xmlns="" val="2995642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842" y="204953"/>
            <a:ext cx="11382704" cy="6653048"/>
          </a:xfrm>
        </p:spPr>
        <p:txBody>
          <a:bodyPr>
            <a:noAutofit/>
          </a:bodyPr>
          <a:lstStyle/>
          <a:p>
            <a:pPr marL="450000" lvl="1" indent="0">
              <a:buNone/>
            </a:pPr>
            <a:r>
              <a:rPr lang="en-US" sz="2600" dirty="0" smtClean="0">
                <a:effectLst/>
              </a:rPr>
              <a:t>2. Logical </a:t>
            </a:r>
            <a:r>
              <a:rPr lang="en-US" sz="2600" dirty="0">
                <a:effectLst/>
              </a:rPr>
              <a:t>Backup: It contains the logical data that is extracted from a database, and it consists of tables, procedures, views, functions, etc. </a:t>
            </a:r>
            <a:endParaRPr lang="en-US" sz="2600" dirty="0" smtClean="0">
              <a:effectLst/>
            </a:endParaRPr>
          </a:p>
          <a:p>
            <a:r>
              <a:rPr lang="en-US" sz="2800" dirty="0" smtClean="0">
                <a:effectLst/>
              </a:rPr>
              <a:t>Recovery, on the other hand, helps you to restore your database to its correct state in the event a failure occurs. It improves the reliability of your database since it allows the database to recover to a consistent state after sudden failure.</a:t>
            </a:r>
          </a:p>
          <a:p>
            <a:r>
              <a:rPr lang="en-US" sz="2800" dirty="0">
                <a:effectLst/>
              </a:rPr>
              <a:t>It is entirely possible to recover your database using log-based recovery. </a:t>
            </a:r>
            <a:endParaRPr lang="en-US" sz="2800" dirty="0" smtClean="0">
              <a:effectLst/>
            </a:endParaRPr>
          </a:p>
          <a:p>
            <a:r>
              <a:rPr lang="en-US" sz="2800" dirty="0" smtClean="0">
                <a:effectLst/>
              </a:rPr>
              <a:t>The </a:t>
            </a:r>
            <a:r>
              <a:rPr lang="en-US" sz="2800" dirty="0">
                <a:effectLst/>
              </a:rPr>
              <a:t>log of all your transactions when stored in a stable storage helps you to recover your database after failure. </a:t>
            </a:r>
            <a:endParaRPr lang="en-US" sz="2800" dirty="0" smtClean="0">
              <a:effectLst/>
            </a:endParaRPr>
          </a:p>
          <a:p>
            <a:r>
              <a:rPr lang="en-US" sz="2800" dirty="0" smtClean="0">
                <a:effectLst/>
              </a:rPr>
              <a:t>It </a:t>
            </a:r>
            <a:r>
              <a:rPr lang="en-US" sz="2800" dirty="0">
                <a:effectLst/>
              </a:rPr>
              <a:t>contains information about transactions to execute, transaction states, and modified values. </a:t>
            </a:r>
            <a:endParaRPr lang="en-US" sz="2600" dirty="0">
              <a:effectLst/>
            </a:endParaRPr>
          </a:p>
        </p:txBody>
      </p:sp>
    </p:spTree>
    <p:extLst>
      <p:ext uri="{BB962C8B-B14F-4D97-AF65-F5344CB8AC3E}">
        <p14:creationId xmlns:p14="http://schemas.microsoft.com/office/powerpoint/2010/main" xmlns="" val="681256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6" y="0"/>
            <a:ext cx="11745311" cy="1024759"/>
          </a:xfrm>
        </p:spPr>
        <p:txBody>
          <a:bodyPr>
            <a:normAutofit/>
          </a:bodyPr>
          <a:lstStyle/>
          <a:p>
            <a:r>
              <a:rPr lang="en-US" dirty="0"/>
              <a:t>Remote Backup </a:t>
            </a:r>
            <a:r>
              <a:rPr lang="en-US" dirty="0" smtClean="0"/>
              <a:t>System</a:t>
            </a:r>
            <a:endParaRPr lang="en-US" dirty="0">
              <a:effectLst/>
            </a:endParaRPr>
          </a:p>
        </p:txBody>
      </p:sp>
      <p:sp>
        <p:nvSpPr>
          <p:cNvPr id="3" name="Content Placeholder 2"/>
          <p:cNvSpPr>
            <a:spLocks noGrp="1"/>
          </p:cNvSpPr>
          <p:nvPr>
            <p:ph idx="1"/>
          </p:nvPr>
        </p:nvSpPr>
        <p:spPr>
          <a:xfrm>
            <a:off x="614854" y="804041"/>
            <a:ext cx="11351173" cy="6053959"/>
          </a:xfrm>
        </p:spPr>
        <p:txBody>
          <a:bodyPr>
            <a:noAutofit/>
          </a:bodyPr>
          <a:lstStyle/>
          <a:p>
            <a:r>
              <a:rPr lang="en-US" sz="2800" dirty="0"/>
              <a:t>Traditional transaction-processing systems are centralized or client–server systems. </a:t>
            </a:r>
          </a:p>
          <a:p>
            <a:r>
              <a:rPr lang="en-US" sz="2800" dirty="0" smtClean="0"/>
              <a:t>Such </a:t>
            </a:r>
            <a:r>
              <a:rPr lang="en-US" sz="2800" dirty="0"/>
              <a:t>systems are vulnerable to environmental disaster such as fire, flooding, or </a:t>
            </a:r>
            <a:r>
              <a:rPr lang="en-US" sz="2800" dirty="0" smtClean="0"/>
              <a:t>earthquakes.</a:t>
            </a:r>
          </a:p>
          <a:p>
            <a:r>
              <a:rPr lang="en-US" sz="2800" dirty="0" smtClean="0"/>
              <a:t>Increasingly</a:t>
            </a:r>
            <a:r>
              <a:rPr lang="en-US" sz="2800" dirty="0"/>
              <a:t>, there is a need for transaction-processing systems that can function in spite of system failures or environmental </a:t>
            </a:r>
            <a:r>
              <a:rPr lang="en-US" sz="2800" dirty="0" smtClean="0"/>
              <a:t>disasters.</a:t>
            </a:r>
          </a:p>
          <a:p>
            <a:r>
              <a:rPr lang="en-US" sz="2800" dirty="0" smtClean="0"/>
              <a:t>Such </a:t>
            </a:r>
            <a:r>
              <a:rPr lang="en-US" sz="2800" dirty="0"/>
              <a:t>systems must provide high availability; that is, the time for which the system is unusable must be extremely small. </a:t>
            </a:r>
            <a:endParaRPr lang="en-US" sz="2800" dirty="0" smtClean="0"/>
          </a:p>
          <a:p>
            <a:r>
              <a:rPr lang="en-US" sz="2800" dirty="0"/>
              <a:t>We can achieve high availability by performing transaction processing at one site, called the primary site, and having a remote backup site where all the data from the primary site are </a:t>
            </a:r>
            <a:r>
              <a:rPr lang="en-US" sz="2800" dirty="0" smtClean="0"/>
              <a:t>replicated.</a:t>
            </a:r>
          </a:p>
          <a:p>
            <a:r>
              <a:rPr lang="en-US" sz="2800" dirty="0" smtClean="0"/>
              <a:t>The </a:t>
            </a:r>
            <a:r>
              <a:rPr lang="en-US" sz="2800" dirty="0"/>
              <a:t>remote backup site is sometimes also called the secondary site. </a:t>
            </a:r>
            <a:endParaRPr lang="en-US" sz="2600" dirty="0">
              <a:effectLst/>
            </a:endParaRPr>
          </a:p>
        </p:txBody>
      </p:sp>
    </p:spTree>
    <p:extLst>
      <p:ext uri="{BB962C8B-B14F-4D97-AF65-F5344CB8AC3E}">
        <p14:creationId xmlns:p14="http://schemas.microsoft.com/office/powerpoint/2010/main" xmlns="" val="2890626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670" y="362607"/>
            <a:ext cx="11540358" cy="6495393"/>
          </a:xfrm>
        </p:spPr>
        <p:txBody>
          <a:bodyPr>
            <a:noAutofit/>
          </a:bodyPr>
          <a:lstStyle/>
          <a:p>
            <a:r>
              <a:rPr lang="en-US" sz="2800" dirty="0"/>
              <a:t>The remote site must be kept synchronized with the primary site, as updates are performed at the </a:t>
            </a:r>
            <a:r>
              <a:rPr lang="en-US" sz="2800" dirty="0" smtClean="0"/>
              <a:t>primary.</a:t>
            </a:r>
          </a:p>
          <a:p>
            <a:r>
              <a:rPr lang="en-US" sz="2800" dirty="0" smtClean="0"/>
              <a:t>We </a:t>
            </a:r>
            <a:r>
              <a:rPr lang="en-US" sz="2800" dirty="0"/>
              <a:t>achieve synchronization by sending all log records from primary site to the remote backup </a:t>
            </a:r>
            <a:r>
              <a:rPr lang="en-US" sz="2800" dirty="0" smtClean="0"/>
              <a:t>site.</a:t>
            </a:r>
          </a:p>
          <a:p>
            <a:r>
              <a:rPr lang="en-US" sz="2800" dirty="0" smtClean="0"/>
              <a:t>The </a:t>
            </a:r>
            <a:r>
              <a:rPr lang="en-US" sz="2800" dirty="0"/>
              <a:t>remote backup site must be physically separated from the primary—for example, we can locate it in a different state—so that a disaster at the </a:t>
            </a:r>
            <a:r>
              <a:rPr lang="en-US" sz="2800" dirty="0" smtClean="0"/>
              <a:t>primary </a:t>
            </a:r>
            <a:r>
              <a:rPr lang="en-US" sz="2800" dirty="0"/>
              <a:t>does not damage the remote backup site. </a:t>
            </a:r>
            <a:endParaRPr lang="en-US" sz="2800" dirty="0" smtClean="0"/>
          </a:p>
          <a:p>
            <a:endParaRPr lang="en-US" sz="2600" dirty="0">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96190" y="3957608"/>
            <a:ext cx="6906376" cy="2631001"/>
          </a:xfrm>
          <a:prstGeom prst="rect">
            <a:avLst/>
          </a:prstGeom>
        </p:spPr>
      </p:pic>
    </p:spTree>
    <p:extLst>
      <p:ext uri="{BB962C8B-B14F-4D97-AF65-F5344CB8AC3E}">
        <p14:creationId xmlns:p14="http://schemas.microsoft.com/office/powerpoint/2010/main" xmlns="" val="10457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670" y="362607"/>
            <a:ext cx="11540358" cy="6495393"/>
          </a:xfrm>
        </p:spPr>
        <p:txBody>
          <a:bodyPr>
            <a:noAutofit/>
          </a:bodyPr>
          <a:lstStyle/>
          <a:p>
            <a:r>
              <a:rPr lang="en-US" sz="2800" dirty="0"/>
              <a:t>When the primary site fails, the remote backup site takes over processing. </a:t>
            </a:r>
          </a:p>
          <a:p>
            <a:r>
              <a:rPr lang="en-US" sz="2800" dirty="0" smtClean="0"/>
              <a:t>First</a:t>
            </a:r>
            <a:r>
              <a:rPr lang="en-US" sz="2800" dirty="0"/>
              <a:t>, however, it performs recovery, using its (perhaps outdated) copy of the data from the primary, and the log records received from the </a:t>
            </a:r>
            <a:r>
              <a:rPr lang="en-US" sz="2800" dirty="0" smtClean="0"/>
              <a:t>primary.</a:t>
            </a:r>
          </a:p>
          <a:p>
            <a:r>
              <a:rPr lang="en-US" sz="2800" dirty="0" smtClean="0"/>
              <a:t>In </a:t>
            </a:r>
            <a:r>
              <a:rPr lang="en-US" sz="2800" dirty="0"/>
              <a:t>effect, the remote backup site is performing recovery actions that would have been performed at the primary site when the latter </a:t>
            </a:r>
            <a:r>
              <a:rPr lang="en-US" sz="2800" dirty="0" smtClean="0"/>
              <a:t>recovered.</a:t>
            </a:r>
          </a:p>
          <a:p>
            <a:r>
              <a:rPr lang="en-US" sz="2800" dirty="0" smtClean="0"/>
              <a:t>Once </a:t>
            </a:r>
            <a:r>
              <a:rPr lang="en-US" sz="2800" dirty="0"/>
              <a:t>recovery has been performed, the remote backup site starts processing transactions. </a:t>
            </a:r>
          </a:p>
          <a:p>
            <a:r>
              <a:rPr lang="en-US" sz="2800" dirty="0" smtClean="0"/>
              <a:t>When </a:t>
            </a:r>
            <a:r>
              <a:rPr lang="en-US" sz="2800" dirty="0"/>
              <a:t>the backup site takes over processing it becomes the new primary and the old primary site become new backup site</a:t>
            </a:r>
            <a:r>
              <a:rPr lang="en-US" sz="2800"/>
              <a:t>. </a:t>
            </a:r>
            <a:endParaRPr lang="en-US" sz="2800" dirty="0" smtClean="0"/>
          </a:p>
        </p:txBody>
      </p:sp>
    </p:spTree>
    <p:extLst>
      <p:ext uri="{BB962C8B-B14F-4D97-AF65-F5344CB8AC3E}">
        <p14:creationId xmlns:p14="http://schemas.microsoft.com/office/powerpoint/2010/main" xmlns="" val="952293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599"/>
            <a:ext cx="10353762" cy="2603619"/>
          </a:xfrm>
        </p:spPr>
        <p:txBody>
          <a:bodyPr/>
          <a:lstStyle/>
          <a:p>
            <a:r>
              <a:rPr lang="en-US" dirty="0" smtClean="0"/>
              <a:t>RAID (LEVEL 0-6</a:t>
            </a:r>
            <a:r>
              <a:rPr lang="en-US" dirty="0" smtClean="0"/>
              <a:t>)</a:t>
            </a:r>
            <a:br>
              <a:rPr lang="en-US" dirty="0" smtClean="0"/>
            </a:br>
            <a:r>
              <a:rPr lang="en-US" dirty="0" smtClean="0"/>
              <a:t>Redundant Array of Independent Disk </a:t>
            </a:r>
            <a:endParaRPr lang="en-US" dirty="0"/>
          </a:p>
        </p:txBody>
      </p:sp>
    </p:spTree>
    <p:extLst>
      <p:ext uri="{BB962C8B-B14F-4D97-AF65-F5344CB8AC3E}">
        <p14:creationId xmlns:p14="http://schemas.microsoft.com/office/powerpoint/2010/main" xmlns="" val="1989525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970450"/>
          </a:xfrm>
        </p:spPr>
        <p:txBody>
          <a:bodyPr/>
          <a:lstStyle/>
          <a:p>
            <a:r>
              <a:rPr lang="en-US" dirty="0"/>
              <a:t>Failure Classification</a:t>
            </a:r>
          </a:p>
        </p:txBody>
      </p:sp>
      <p:sp>
        <p:nvSpPr>
          <p:cNvPr id="3" name="Content Placeholder 2"/>
          <p:cNvSpPr>
            <a:spLocks noGrp="1"/>
          </p:cNvSpPr>
          <p:nvPr>
            <p:ph idx="1"/>
          </p:nvPr>
        </p:nvSpPr>
        <p:spPr>
          <a:xfrm>
            <a:off x="913795" y="970450"/>
            <a:ext cx="10815750" cy="5745660"/>
          </a:xfrm>
        </p:spPr>
        <p:txBody>
          <a:bodyPr>
            <a:noAutofit/>
          </a:bodyPr>
          <a:lstStyle/>
          <a:p>
            <a:r>
              <a:rPr lang="en-US" sz="2800" dirty="0"/>
              <a:t>Designing a reliable system that can recover form failure requires identifying the types of failure with which the system has to deal. </a:t>
            </a:r>
            <a:endParaRPr lang="en-US" sz="2800" dirty="0" smtClean="0"/>
          </a:p>
          <a:p>
            <a:r>
              <a:rPr lang="en-US" sz="2800" dirty="0"/>
              <a:t>The major types of failures </a:t>
            </a:r>
            <a:r>
              <a:rPr lang="en-US" sz="2800" dirty="0" smtClean="0"/>
              <a:t>are:</a:t>
            </a:r>
          </a:p>
          <a:p>
            <a:pPr marL="551250" indent="-514350">
              <a:buAutoNum type="arabicPeriod"/>
            </a:pPr>
            <a:r>
              <a:rPr lang="en-US" sz="2800" dirty="0" smtClean="0"/>
              <a:t>Transaction </a:t>
            </a:r>
            <a:r>
              <a:rPr lang="en-US" sz="2800" dirty="0"/>
              <a:t>failure: </a:t>
            </a:r>
            <a:r>
              <a:rPr lang="en-US" sz="2600" dirty="0" smtClean="0"/>
              <a:t>The </a:t>
            </a:r>
            <a:r>
              <a:rPr lang="en-US" sz="2600" dirty="0"/>
              <a:t>transaction failure occurs when a transaction is aborted. There are two types of error that can make a transaction to fail. </a:t>
            </a:r>
            <a:endParaRPr lang="en-US" sz="2600" dirty="0" smtClean="0"/>
          </a:p>
          <a:p>
            <a:pPr marL="928350" lvl="1" indent="-514350">
              <a:buFont typeface="Wingdings" panose="05000000000000000000" pitchFamily="2" charset="2"/>
              <a:buChar char="v"/>
            </a:pPr>
            <a:r>
              <a:rPr lang="en-US" sz="2400" dirty="0" smtClean="0"/>
              <a:t>Logical </a:t>
            </a:r>
            <a:r>
              <a:rPr lang="en-US" sz="2400" dirty="0"/>
              <a:t>errors: transaction cannot complete due to some internal error condition such as bad input data, resource limit exceeds etc. </a:t>
            </a:r>
          </a:p>
          <a:p>
            <a:pPr marL="928350" lvl="1" indent="-514350">
              <a:buFont typeface="Wingdings" panose="05000000000000000000" pitchFamily="2" charset="2"/>
              <a:buChar char="v"/>
            </a:pPr>
            <a:r>
              <a:rPr lang="en-US" sz="2400" dirty="0" smtClean="0"/>
              <a:t>System </a:t>
            </a:r>
            <a:r>
              <a:rPr lang="en-US" sz="2400" dirty="0"/>
              <a:t>errors: the database system must terminate an active transaction due to an error condition (e.g., deadlock). The transaction however can be re-executed at later time. </a:t>
            </a:r>
            <a:endParaRPr lang="en-US" sz="2400" dirty="0">
              <a:solidFill>
                <a:schemeClr val="tx1"/>
              </a:solidFill>
            </a:endParaRPr>
          </a:p>
        </p:txBody>
      </p:sp>
    </p:spTree>
    <p:extLst>
      <p:ext uri="{BB962C8B-B14F-4D97-AF65-F5344CB8AC3E}">
        <p14:creationId xmlns:p14="http://schemas.microsoft.com/office/powerpoint/2010/main" xmlns="" val="238969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841" y="315310"/>
            <a:ext cx="11587656" cy="6211613"/>
          </a:xfrm>
        </p:spPr>
        <p:txBody>
          <a:bodyPr>
            <a:normAutofit/>
          </a:bodyPr>
          <a:lstStyle/>
          <a:p>
            <a:pPr marL="36900" indent="0">
              <a:buNone/>
            </a:pPr>
            <a:r>
              <a:rPr lang="en-US" sz="2800" dirty="0" smtClean="0"/>
              <a:t>2. System </a:t>
            </a:r>
            <a:r>
              <a:rPr lang="en-US" sz="2800" dirty="0"/>
              <a:t>crash: </a:t>
            </a:r>
            <a:endParaRPr lang="en-US" sz="2800" dirty="0" smtClean="0"/>
          </a:p>
          <a:p>
            <a:pPr lvl="1">
              <a:buFont typeface="Wingdings" panose="05000000000000000000" pitchFamily="2" charset="2"/>
              <a:buChar char="v"/>
            </a:pPr>
            <a:r>
              <a:rPr lang="en-US" sz="2600" dirty="0" smtClean="0"/>
              <a:t>a </a:t>
            </a:r>
            <a:r>
              <a:rPr lang="en-US" sz="2600" dirty="0"/>
              <a:t>power failure or other hardware or software failure causes the system to crash. </a:t>
            </a:r>
            <a:endParaRPr lang="en-US" sz="2600" dirty="0" smtClean="0"/>
          </a:p>
          <a:p>
            <a:pPr lvl="1">
              <a:buFont typeface="Wingdings" panose="05000000000000000000" pitchFamily="2" charset="2"/>
              <a:buChar char="v"/>
            </a:pPr>
            <a:r>
              <a:rPr lang="en-US" sz="2600" dirty="0" smtClean="0"/>
              <a:t>This </a:t>
            </a:r>
            <a:r>
              <a:rPr lang="en-US" sz="2600" dirty="0"/>
              <a:t>generally occurs when there is hardware malfunctioning, there is bug in the database software or OS resulting loss of content of volatile storage. </a:t>
            </a:r>
            <a:endParaRPr lang="en-US" sz="2600" dirty="0" smtClean="0"/>
          </a:p>
          <a:p>
            <a:pPr marL="36900" indent="0">
              <a:buNone/>
            </a:pPr>
            <a:r>
              <a:rPr lang="en-US" sz="2800" dirty="0" smtClean="0"/>
              <a:t>3</a:t>
            </a:r>
            <a:r>
              <a:rPr lang="en-US" sz="2800" dirty="0"/>
              <a:t>. Disk failure: </a:t>
            </a:r>
            <a:endParaRPr lang="en-US" sz="2800" dirty="0" smtClean="0"/>
          </a:p>
          <a:p>
            <a:pPr lvl="1">
              <a:buFont typeface="Wingdings" panose="05000000000000000000" pitchFamily="2" charset="2"/>
              <a:buChar char="v"/>
            </a:pPr>
            <a:r>
              <a:rPr lang="en-US" sz="2600" dirty="0" smtClean="0"/>
              <a:t>a </a:t>
            </a:r>
            <a:r>
              <a:rPr lang="en-US" sz="2600" dirty="0"/>
              <a:t>head crash or similar disk failure destroys all or part of disk storage. </a:t>
            </a:r>
            <a:endParaRPr lang="en-US" sz="2600" dirty="0" smtClean="0"/>
          </a:p>
          <a:p>
            <a:pPr lvl="1">
              <a:buFont typeface="Wingdings" panose="05000000000000000000" pitchFamily="2" charset="2"/>
              <a:buChar char="v"/>
            </a:pPr>
            <a:r>
              <a:rPr lang="en-US" sz="2600" dirty="0" smtClean="0"/>
              <a:t>Copies </a:t>
            </a:r>
            <a:r>
              <a:rPr lang="en-US" sz="2600" dirty="0"/>
              <a:t>of data on another disk or ternary media such as tapes are used to recover from the failure. </a:t>
            </a:r>
            <a:endParaRPr lang="en-US" sz="2600" dirty="0" smtClean="0"/>
          </a:p>
          <a:p>
            <a:pPr marL="36900" indent="0">
              <a:buNone/>
            </a:pPr>
            <a:r>
              <a:rPr lang="en-US" sz="2800" dirty="0" smtClean="0"/>
              <a:t>4</a:t>
            </a:r>
            <a:r>
              <a:rPr lang="en-US" sz="2800" dirty="0"/>
              <a:t>. Natural Disaster: </a:t>
            </a:r>
            <a:endParaRPr lang="en-US" sz="2800" dirty="0" smtClean="0"/>
          </a:p>
          <a:p>
            <a:pPr lvl="1">
              <a:buFont typeface="Wingdings" panose="05000000000000000000" pitchFamily="2" charset="2"/>
              <a:buChar char="v"/>
            </a:pPr>
            <a:r>
              <a:rPr lang="en-US" sz="2600" dirty="0" smtClean="0"/>
              <a:t>fire</a:t>
            </a:r>
            <a:r>
              <a:rPr lang="en-US" sz="2600" dirty="0"/>
              <a:t>, flood, earthquake etc. may cause physical loss of all information on all media.</a:t>
            </a:r>
          </a:p>
        </p:txBody>
      </p:sp>
    </p:spTree>
    <p:extLst>
      <p:ext uri="{BB962C8B-B14F-4D97-AF65-F5344CB8AC3E}">
        <p14:creationId xmlns:p14="http://schemas.microsoft.com/office/powerpoint/2010/main" xmlns="" val="436613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709448"/>
          </a:xfrm>
        </p:spPr>
        <p:txBody>
          <a:bodyPr/>
          <a:lstStyle/>
          <a:p>
            <a:r>
              <a:rPr lang="en-US" dirty="0"/>
              <a:t>Log Based Recovery </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913795" y="709448"/>
                <a:ext cx="10815750" cy="6148552"/>
              </a:xfrm>
            </p:spPr>
            <p:txBody>
              <a:bodyPr>
                <a:noAutofit/>
              </a:bodyPr>
              <a:lstStyle/>
              <a:p>
                <a:r>
                  <a:rPr lang="en-US" sz="2600" dirty="0"/>
                  <a:t>The most widely used structure for recording database modification in the log. </a:t>
                </a:r>
              </a:p>
              <a:p>
                <a:r>
                  <a:rPr lang="en-US" sz="2600" dirty="0"/>
                  <a:t>A log is kept on stable storage for the log to be useful for recovery from system and disk failure. </a:t>
                </a:r>
              </a:p>
              <a:p>
                <a:r>
                  <a:rPr lang="en-US" sz="2600" dirty="0"/>
                  <a:t>The log is a sequence of log records, and maintains a record of update activities on the database. </a:t>
                </a:r>
              </a:p>
              <a:p>
                <a:r>
                  <a:rPr lang="en-US" sz="2600" dirty="0"/>
                  <a:t>When transaction </a:t>
                </a:r>
                <a14:m>
                  <m:oMath xmlns:m="http://schemas.openxmlformats.org/officeDocument/2006/math">
                    <m:sSub>
                      <m:sSubPr>
                        <m:ctrlPr>
                          <a:rPr lang="en-US" sz="2600" i="1">
                            <a:latin typeface="Cambria Math" panose="02040503050406030204" pitchFamily="18" charset="0"/>
                          </a:rPr>
                        </m:ctrlPr>
                      </m:sSubPr>
                      <m:e>
                        <m:r>
                          <a:rPr lang="en-US" sz="2600">
                            <a:latin typeface="Cambria Math" panose="02040503050406030204" pitchFamily="18" charset="0"/>
                          </a:rPr>
                          <m:t>𝑇</m:t>
                        </m:r>
                      </m:e>
                      <m:sub>
                        <m:r>
                          <a:rPr lang="en-US" sz="2600">
                            <a:latin typeface="Cambria Math" panose="02040503050406030204" pitchFamily="18" charset="0"/>
                          </a:rPr>
                          <m:t>𝑖</m:t>
                        </m:r>
                      </m:sub>
                    </m:sSub>
                  </m:oMath>
                </a14:m>
                <a:r>
                  <a:rPr lang="en-US" sz="2600" dirty="0"/>
                  <a:t> starts, it registers itself by writing a </a:t>
                </a:r>
              </a:p>
              <a:p>
                <a:pPr lvl="1"/>
                <a:r>
                  <a:rPr lang="en-US" sz="2600" b="1" dirty="0"/>
                  <a:t>&lt;</a:t>
                </a:r>
                <a14:m>
                  <m:oMath xmlns:m="http://schemas.openxmlformats.org/officeDocument/2006/math">
                    <m:sSub>
                      <m:sSubPr>
                        <m:ctrlPr>
                          <a:rPr lang="en-US" sz="2600" b="1" i="1">
                            <a:latin typeface="Cambria Math" panose="02040503050406030204" pitchFamily="18" charset="0"/>
                          </a:rPr>
                        </m:ctrlPr>
                      </m:sSubPr>
                      <m:e>
                        <m:r>
                          <a:rPr lang="en-US" sz="2600" b="1" i="1">
                            <a:latin typeface="Cambria Math" panose="02040503050406030204" pitchFamily="18" charset="0"/>
                          </a:rPr>
                          <m:t>𝑻</m:t>
                        </m:r>
                      </m:e>
                      <m:sub>
                        <m:r>
                          <a:rPr lang="en-US" sz="2600" b="1" i="1">
                            <a:latin typeface="Cambria Math" panose="02040503050406030204" pitchFamily="18" charset="0"/>
                          </a:rPr>
                          <m:t>𝒊</m:t>
                        </m:r>
                      </m:sub>
                    </m:sSub>
                  </m:oMath>
                </a14:m>
                <a:r>
                  <a:rPr lang="en-US" sz="2600" b="1" i="1" dirty="0"/>
                  <a:t> start</a:t>
                </a:r>
                <a:r>
                  <a:rPr lang="en-US" sz="2600" b="1" dirty="0"/>
                  <a:t>&gt;</a:t>
                </a:r>
                <a:r>
                  <a:rPr lang="en-US" sz="2600" dirty="0"/>
                  <a:t>log record</a:t>
                </a:r>
              </a:p>
              <a:p>
                <a:r>
                  <a:rPr lang="en-US" sz="2600" dirty="0"/>
                  <a:t>Before </a:t>
                </a:r>
                <a:r>
                  <a:rPr lang="en-US" sz="2600" dirty="0" smtClean="0"/>
                  <a:t>Ti </a:t>
                </a:r>
                <a:r>
                  <a:rPr lang="en-US" sz="2600" dirty="0"/>
                  <a:t>executes write(X), a log </a:t>
                </a:r>
                <a:r>
                  <a:rPr lang="en-US" sz="2600" dirty="0" smtClean="0"/>
                  <a:t>record</a:t>
                </a:r>
              </a:p>
              <a:p>
                <a:pPr lvl="1"/>
                <a:r>
                  <a:rPr lang="en-US" sz="2400" b="1" dirty="0"/>
                  <a:t>&lt;</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𝑻</m:t>
                        </m:r>
                      </m:e>
                      <m:sub>
                        <m:r>
                          <a:rPr lang="en-US" sz="2400" b="1" i="1">
                            <a:latin typeface="Cambria Math" panose="02040503050406030204" pitchFamily="18" charset="0"/>
                          </a:rPr>
                          <m:t>𝒊</m:t>
                        </m:r>
                      </m:sub>
                    </m:sSub>
                  </m:oMath>
                </a14:m>
                <a:r>
                  <a:rPr lang="en-US" sz="2400" b="1" i="1" dirty="0"/>
                  <a:t>,X,</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𝑽</m:t>
                        </m:r>
                      </m:e>
                      <m:sub>
                        <m:r>
                          <a:rPr lang="en-US" sz="2400" b="1" i="1">
                            <a:latin typeface="Cambria Math" panose="02040503050406030204" pitchFamily="18" charset="0"/>
                          </a:rPr>
                          <m:t>𝟏</m:t>
                        </m:r>
                        <m:r>
                          <a:rPr lang="en-US" sz="2400" b="1" i="1">
                            <a:latin typeface="Cambria Math" panose="02040503050406030204" pitchFamily="18" charset="0"/>
                          </a:rPr>
                          <m:t>,</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𝑽</m:t>
                        </m:r>
                      </m:e>
                      <m:sub>
                        <m:r>
                          <a:rPr lang="en-US" sz="2400" b="1" i="1">
                            <a:latin typeface="Cambria Math" panose="02040503050406030204" pitchFamily="18" charset="0"/>
                          </a:rPr>
                          <m:t>𝟐</m:t>
                        </m:r>
                        <m:r>
                          <a:rPr lang="en-US" sz="2400" b="1" i="1">
                            <a:latin typeface="Cambria Math" panose="02040503050406030204" pitchFamily="18" charset="0"/>
                          </a:rPr>
                          <m:t>,</m:t>
                        </m:r>
                      </m:sub>
                    </m:sSub>
                  </m:oMath>
                </a14:m>
                <a:r>
                  <a:rPr lang="en-US" sz="2400" b="1" dirty="0" smtClean="0"/>
                  <a:t>&gt;</a:t>
                </a:r>
              </a:p>
              <a:p>
                <a:r>
                  <a:rPr lang="en-US" sz="2800" dirty="0"/>
                  <a:t>is written, where V1 is the value of X before the write (the old value), and V2 is the value to be written to X (the new value). </a:t>
                </a:r>
                <a:endParaRPr lang="en-US" sz="26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3795" y="709448"/>
                <a:ext cx="10815750" cy="6148552"/>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2602151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99544" y="204953"/>
                <a:ext cx="11382703" cy="6306206"/>
              </a:xfrm>
            </p:spPr>
            <p:txBody>
              <a:bodyPr>
                <a:normAutofit/>
              </a:bodyPr>
              <a:lstStyle/>
              <a:p>
                <a:r>
                  <a:rPr lang="en-US" sz="2600" dirty="0"/>
                  <a:t>When </a:t>
                </a:r>
                <a14:m>
                  <m:oMath xmlns:m="http://schemas.openxmlformats.org/officeDocument/2006/math">
                    <m:sSub>
                      <m:sSubPr>
                        <m:ctrlPr>
                          <a:rPr lang="en-US" sz="2600" i="1">
                            <a:latin typeface="Cambria Math" panose="02040503050406030204" pitchFamily="18" charset="0"/>
                          </a:rPr>
                        </m:ctrlPr>
                      </m:sSubPr>
                      <m:e>
                        <m:r>
                          <a:rPr lang="en-US" sz="2600">
                            <a:latin typeface="Cambria Math" panose="02040503050406030204" pitchFamily="18" charset="0"/>
                          </a:rPr>
                          <m:t>𝑻</m:t>
                        </m:r>
                      </m:e>
                      <m:sub>
                        <m:r>
                          <a:rPr lang="en-US" sz="2600">
                            <a:latin typeface="Cambria Math" panose="02040503050406030204" pitchFamily="18" charset="0"/>
                          </a:rPr>
                          <m:t>𝒊</m:t>
                        </m:r>
                      </m:sub>
                    </m:sSub>
                  </m:oMath>
                </a14:m>
                <a:r>
                  <a:rPr lang="en-US" sz="2600" dirty="0"/>
                  <a:t> finishes it last statement, the log record </a:t>
                </a:r>
                <a:r>
                  <a:rPr lang="en-US" sz="2600" b="1" dirty="0" smtClean="0"/>
                  <a:t>&lt;</a:t>
                </a:r>
                <a14:m>
                  <m:oMath xmlns:m="http://schemas.openxmlformats.org/officeDocument/2006/math">
                    <m:sSub>
                      <m:sSubPr>
                        <m:ctrlPr>
                          <a:rPr lang="en-US" sz="2600" b="1" i="1">
                            <a:latin typeface="Cambria Math" panose="02040503050406030204" pitchFamily="18" charset="0"/>
                          </a:rPr>
                        </m:ctrlPr>
                      </m:sSubPr>
                      <m:e>
                        <m:r>
                          <a:rPr lang="en-US" sz="2600" b="1" i="1">
                            <a:latin typeface="Cambria Math" panose="02040503050406030204" pitchFamily="18" charset="0"/>
                          </a:rPr>
                          <m:t>𝑻</m:t>
                        </m:r>
                      </m:e>
                      <m:sub>
                        <m:r>
                          <a:rPr lang="en-US" sz="2600" b="1" i="1">
                            <a:latin typeface="Cambria Math" panose="02040503050406030204" pitchFamily="18" charset="0"/>
                          </a:rPr>
                          <m:t>𝒊</m:t>
                        </m:r>
                      </m:sub>
                    </m:sSub>
                  </m:oMath>
                </a14:m>
                <a:r>
                  <a:rPr lang="en-US" sz="2600" b="1" i="1" dirty="0"/>
                  <a:t> commit</a:t>
                </a:r>
                <a:r>
                  <a:rPr lang="en-US" sz="2600" b="1" dirty="0"/>
                  <a:t>&gt;</a:t>
                </a:r>
                <a:r>
                  <a:rPr lang="en-US" sz="2600" dirty="0"/>
                  <a:t>is written </a:t>
                </a:r>
                <a:endParaRPr lang="en-US" sz="2600" dirty="0" smtClean="0"/>
              </a:p>
              <a:p>
                <a:r>
                  <a:rPr lang="en-US" sz="2800" dirty="0"/>
                  <a:t>Whenever a transaction performs a write, it is essential that the log record for that write be created before the database is </a:t>
                </a:r>
                <a:r>
                  <a:rPr lang="en-US" sz="2800" dirty="0" smtClean="0"/>
                  <a:t>modified.</a:t>
                </a:r>
              </a:p>
              <a:p>
                <a:r>
                  <a:rPr lang="en-US" sz="2800" dirty="0" smtClean="0"/>
                  <a:t>Once </a:t>
                </a:r>
                <a:r>
                  <a:rPr lang="en-US" sz="2800" dirty="0"/>
                  <a:t>a log record exist, we have ability to undo the modification that has already been output to the database by using the old value field in the log records. </a:t>
                </a:r>
              </a:p>
              <a:p>
                <a:r>
                  <a:rPr lang="en-US" sz="2800" dirty="0" smtClean="0"/>
                  <a:t>The </a:t>
                </a:r>
                <a:r>
                  <a:rPr lang="en-US" sz="2800" dirty="0"/>
                  <a:t>problem with this mechanism is that the volume of data stored in the log may become unreasonable large. </a:t>
                </a:r>
              </a:p>
              <a:p>
                <a:r>
                  <a:rPr lang="en-US" sz="2800" dirty="0" smtClean="0"/>
                  <a:t>There </a:t>
                </a:r>
                <a:r>
                  <a:rPr lang="en-US" sz="2800" dirty="0"/>
                  <a:t>are two approached to log</a:t>
                </a:r>
                <a:r>
                  <a:rPr lang="en-US" sz="2800" dirty="0" smtClean="0"/>
                  <a:t>.</a:t>
                </a:r>
              </a:p>
              <a:p>
                <a:pPr marL="450000" lvl="1" indent="0">
                  <a:buNone/>
                </a:pPr>
                <a:r>
                  <a:rPr lang="en-US" sz="2400" dirty="0"/>
                  <a:t>1. Deferred Database Modification </a:t>
                </a:r>
                <a:endParaRPr lang="en-US" sz="2400" dirty="0" smtClean="0"/>
              </a:p>
              <a:p>
                <a:pPr marL="450000" lvl="1" indent="0">
                  <a:buNone/>
                </a:pPr>
                <a:r>
                  <a:rPr lang="en-US" sz="2400" dirty="0" smtClean="0"/>
                  <a:t>2</a:t>
                </a:r>
                <a:r>
                  <a:rPr lang="en-US" sz="2400" dirty="0"/>
                  <a:t>. Immediate Database Modification </a:t>
                </a:r>
                <a:endParaRPr lang="en-US" sz="2400" dirty="0" smtClean="0"/>
              </a:p>
              <a:p>
                <a:pPr marL="450000" lvl="1" indent="0">
                  <a:buNone/>
                </a:pPr>
                <a:r>
                  <a:rPr lang="en-US" sz="2400" dirty="0" smtClean="0"/>
                  <a:t>3</a:t>
                </a:r>
                <a:r>
                  <a:rPr lang="en-US" sz="2400" dirty="0"/>
                  <a:t>. Checkpoints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9544" y="204953"/>
                <a:ext cx="11382703" cy="6306206"/>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4219334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709448"/>
          </a:xfrm>
        </p:spPr>
        <p:txBody>
          <a:bodyPr>
            <a:normAutofit/>
          </a:bodyPr>
          <a:lstStyle/>
          <a:p>
            <a:r>
              <a:rPr lang="en-US" dirty="0"/>
              <a:t>1. Deferred Database </a:t>
            </a:r>
            <a:r>
              <a:rPr lang="en-US" dirty="0" smtClean="0"/>
              <a:t>Modification</a:t>
            </a:r>
            <a:endParaRPr lang="en-US" dirty="0"/>
          </a:p>
        </p:txBody>
      </p:sp>
      <p:sp>
        <p:nvSpPr>
          <p:cNvPr id="3" name="Content Placeholder 2"/>
          <p:cNvSpPr>
            <a:spLocks noGrp="1"/>
          </p:cNvSpPr>
          <p:nvPr>
            <p:ph idx="1"/>
          </p:nvPr>
        </p:nvSpPr>
        <p:spPr>
          <a:xfrm>
            <a:off x="0" y="709448"/>
            <a:ext cx="12192000" cy="6148552"/>
          </a:xfrm>
        </p:spPr>
        <p:txBody>
          <a:bodyPr>
            <a:noAutofit/>
          </a:bodyPr>
          <a:lstStyle/>
          <a:p>
            <a:r>
              <a:rPr lang="en-US" sz="2800" dirty="0"/>
              <a:t>The deferred database modification scheme doesn’t physically update the database on disk until the transaction reaches its commit point</a:t>
            </a:r>
            <a:r>
              <a:rPr lang="en-US" sz="2800" dirty="0" smtClean="0"/>
              <a:t>.</a:t>
            </a:r>
          </a:p>
          <a:p>
            <a:r>
              <a:rPr lang="en-US" sz="2800" dirty="0" smtClean="0"/>
              <a:t> </a:t>
            </a:r>
            <a:r>
              <a:rPr lang="en-US" sz="2800" dirty="0"/>
              <a:t>Before reaching commit, all transaction updates are recorded in the transaction local workspace (buffer or main memory). </a:t>
            </a:r>
            <a:endParaRPr lang="en-US" sz="2800" dirty="0" smtClean="0"/>
          </a:p>
          <a:p>
            <a:r>
              <a:rPr lang="en-US" sz="2800" dirty="0"/>
              <a:t>During commit, the updates are first recorded in log and then written to </a:t>
            </a:r>
            <a:r>
              <a:rPr lang="en-US" sz="2600" b="1" dirty="0">
                <a:latin typeface="Cambria Math" panose="02040503050406030204" pitchFamily="18" charset="0"/>
              </a:rPr>
              <a:t>the</a:t>
            </a:r>
            <a:r>
              <a:rPr lang="en-US" sz="2800" dirty="0"/>
              <a:t> database. </a:t>
            </a:r>
            <a:endParaRPr lang="en-US" sz="2800" dirty="0" smtClean="0"/>
          </a:p>
          <a:p>
            <a:r>
              <a:rPr lang="en-US" sz="2800" dirty="0" smtClean="0"/>
              <a:t>If </a:t>
            </a:r>
            <a:r>
              <a:rPr lang="en-US" sz="2800" dirty="0"/>
              <a:t>the transaction fails before reaching its commit point, it will have made no changes to database in any way so no UNDO operation is necessary</a:t>
            </a:r>
            <a:r>
              <a:rPr lang="en-US" sz="2800" dirty="0" smtClean="0"/>
              <a:t>.</a:t>
            </a:r>
          </a:p>
          <a:p>
            <a:r>
              <a:rPr lang="en-US" sz="2800" dirty="0"/>
              <a:t>It may be necessary to REDO effect of the operations of commit transactions from the log because their effect may not have been recorded in the database.</a:t>
            </a:r>
            <a:endParaRPr lang="en-US" sz="2600" dirty="0"/>
          </a:p>
        </p:txBody>
      </p:sp>
    </p:spTree>
    <p:extLst>
      <p:ext uri="{BB962C8B-B14F-4D97-AF65-F5344CB8AC3E}">
        <p14:creationId xmlns:p14="http://schemas.microsoft.com/office/powerpoint/2010/main" xmlns="" val="421734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99544" y="204953"/>
                <a:ext cx="11382703" cy="6306206"/>
              </a:xfrm>
            </p:spPr>
            <p:txBody>
              <a:bodyPr>
                <a:normAutofit/>
              </a:bodyPr>
              <a:lstStyle/>
              <a:p>
                <a:r>
                  <a:rPr lang="en-US" sz="2800" dirty="0"/>
                  <a:t>Therefore this technique is also called as </a:t>
                </a:r>
                <a:r>
                  <a:rPr lang="en-US" sz="2600" b="1" i="1" u="sng" dirty="0">
                    <a:latin typeface="Cambria Math" panose="02040503050406030204" pitchFamily="18" charset="0"/>
                  </a:rPr>
                  <a:t>NO UNDO/REDO algorithm.</a:t>
                </a:r>
              </a:p>
              <a:p>
                <a:r>
                  <a:rPr lang="en-US" sz="2800" dirty="0"/>
                  <a:t>Transaction starts by writing </a:t>
                </a:r>
                <a:r>
                  <a:rPr lang="en-US" sz="2800" b="1" dirty="0"/>
                  <a:t>&lt;</a:t>
                </a:r>
                <a14:m>
                  <m:oMath xmlns:m="http://schemas.openxmlformats.org/officeDocument/2006/math">
                    <m:sSub>
                      <m:sSubPr>
                        <m:ctrlPr>
                          <a:rPr lang="en-US" sz="2600" b="1" i="1">
                            <a:latin typeface="Cambria Math" panose="02040503050406030204" pitchFamily="18" charset="0"/>
                          </a:rPr>
                        </m:ctrlPr>
                      </m:sSubPr>
                      <m:e>
                        <m:r>
                          <a:rPr lang="en-US" sz="2600" b="1" i="1">
                            <a:latin typeface="Cambria Math" panose="02040503050406030204" pitchFamily="18" charset="0"/>
                          </a:rPr>
                          <m:t>𝑻</m:t>
                        </m:r>
                      </m:e>
                      <m:sub>
                        <m:r>
                          <a:rPr lang="en-US" sz="2600" b="1" i="1">
                            <a:latin typeface="Cambria Math" panose="02040503050406030204" pitchFamily="18" charset="0"/>
                          </a:rPr>
                          <m:t>𝒊</m:t>
                        </m:r>
                      </m:sub>
                    </m:sSub>
                  </m:oMath>
                </a14:m>
                <a:r>
                  <a:rPr lang="en-US" sz="2600" b="1" i="1" dirty="0">
                    <a:latin typeface="Cambria Math" panose="02040503050406030204" pitchFamily="18" charset="0"/>
                  </a:rPr>
                  <a:t> start</a:t>
                </a:r>
                <a:r>
                  <a:rPr lang="en-US" sz="2800" b="1" dirty="0"/>
                  <a:t>&gt;</a:t>
                </a:r>
                <a:r>
                  <a:rPr lang="en-US" sz="2800" dirty="0"/>
                  <a:t>record to log. </a:t>
                </a:r>
              </a:p>
              <a:p>
                <a:pPr marL="342900" lvl="1" indent="-306000">
                  <a:buFont typeface="Wingdings 2" charset="2"/>
                  <a:buChar char=""/>
                </a:pPr>
                <a:r>
                  <a:rPr lang="en-US" sz="2800" dirty="0"/>
                  <a:t>A write(X) operations result in a log record </a:t>
                </a:r>
                <a:r>
                  <a:rPr lang="en-US" sz="2800" b="1" dirty="0"/>
                  <a:t>&lt;</a:t>
                </a:r>
                <a14:m>
                  <m:oMath xmlns:m="http://schemas.openxmlformats.org/officeDocument/2006/math">
                    <m:sSub>
                      <m:sSubPr>
                        <m:ctrlPr>
                          <a:rPr lang="en-US" sz="2600" b="1" i="1">
                            <a:latin typeface="Cambria Math" panose="02040503050406030204" pitchFamily="18" charset="0"/>
                          </a:rPr>
                        </m:ctrlPr>
                      </m:sSubPr>
                      <m:e>
                        <m:r>
                          <a:rPr lang="en-US" sz="2600" b="1" i="1">
                            <a:latin typeface="Cambria Math" panose="02040503050406030204" pitchFamily="18" charset="0"/>
                          </a:rPr>
                          <m:t>𝑻</m:t>
                        </m:r>
                      </m:e>
                      <m:sub>
                        <m:r>
                          <a:rPr lang="en-US" sz="2600" b="1" i="1">
                            <a:latin typeface="Cambria Math" panose="02040503050406030204" pitchFamily="18" charset="0"/>
                          </a:rPr>
                          <m:t>𝒊</m:t>
                        </m:r>
                      </m:sub>
                    </m:sSub>
                  </m:oMath>
                </a14:m>
                <a:r>
                  <a:rPr lang="en-US" sz="2600" b="1" i="1" dirty="0">
                    <a:latin typeface="Cambria Math" panose="02040503050406030204" pitchFamily="18" charset="0"/>
                  </a:rPr>
                  <a:t>,X,V</a:t>
                </a:r>
                <a14:m>
                  <m:oMath xmlns:m="http://schemas.openxmlformats.org/officeDocument/2006/math">
                    <m:r>
                      <a:rPr lang="en-US" sz="2600" b="1" i="1">
                        <a:latin typeface="Cambria Math" panose="02040503050406030204" pitchFamily="18" charset="0"/>
                      </a:rPr>
                      <m:t> </m:t>
                    </m:r>
                  </m:oMath>
                </a14:m>
                <a:r>
                  <a:rPr lang="en-US" sz="2800" b="1" dirty="0"/>
                  <a:t>&gt;</a:t>
                </a:r>
                <a:r>
                  <a:rPr lang="en-US" sz="2800" dirty="0"/>
                  <a:t>, where V is the new value for X.</a:t>
                </a:r>
              </a:p>
              <a:p>
                <a:pPr marL="342900" lvl="1" indent="-306000">
                  <a:buFont typeface="Wingdings 2" charset="2"/>
                  <a:buChar char=""/>
                </a:pPr>
                <a:r>
                  <a:rPr lang="en-US" sz="2800" dirty="0" smtClean="0"/>
                  <a:t/>
                </a:r>
                <a:r>
                  <a:rPr lang="en-US" sz="2800" dirty="0"/>
                  <a:t>No old value in needed in this scheme. The write operation is not performed on X, but is deferred</a:t>
                </a:r>
                <a:r>
                  <a:rPr lang="en-US" sz="2800" dirty="0" smtClean="0"/>
                  <a:t>.</a:t>
                </a:r>
              </a:p>
              <a:p>
                <a:pPr marL="342900" lvl="1" indent="-306000">
                  <a:buFont typeface="Wingdings 2" charset="2"/>
                  <a:buChar char=""/>
                </a:pPr>
                <a:r>
                  <a:rPr lang="en-US" sz="2800" dirty="0" smtClean="0"/>
                  <a:t>When </a:t>
                </a:r>
                <a14:m>
                  <m:oMath xmlns:m="http://schemas.openxmlformats.org/officeDocument/2006/math">
                    <m:sSub>
                      <m:sSubPr>
                        <m:ctrlPr>
                          <a:rPr lang="en-US" sz="2600" b="1" i="1">
                            <a:latin typeface="Cambria Math" panose="02040503050406030204" pitchFamily="18" charset="0"/>
                          </a:rPr>
                        </m:ctrlPr>
                      </m:sSubPr>
                      <m:e>
                        <m:r>
                          <a:rPr lang="en-US" sz="2600" b="1" i="1">
                            <a:latin typeface="Cambria Math" panose="02040503050406030204" pitchFamily="18" charset="0"/>
                          </a:rPr>
                          <m:t>𝑻</m:t>
                        </m:r>
                      </m:e>
                      <m:sub>
                        <m:r>
                          <a:rPr lang="en-US" sz="2600" b="1" i="1">
                            <a:latin typeface="Cambria Math" panose="02040503050406030204" pitchFamily="18" charset="0"/>
                          </a:rPr>
                          <m:t>𝒊</m:t>
                        </m:r>
                      </m:sub>
                    </m:sSub>
                  </m:oMath>
                </a14:m>
                <a:r>
                  <a:rPr lang="en-US" sz="2800" dirty="0"/>
                  <a:t> partially commits</a:t>
                </a:r>
                <a:r>
                  <a:rPr lang="en-US" sz="2800" dirty="0" smtClean="0"/>
                  <a:t>, </a:t>
                </a:r>
                <a:r>
                  <a:rPr lang="en-US" sz="2800" b="1" dirty="0"/>
                  <a:t>&lt;</a:t>
                </a:r>
                <a14:m>
                  <m:oMath xmlns:m="http://schemas.openxmlformats.org/officeDocument/2006/math">
                    <m:sSub>
                      <m:sSubPr>
                        <m:ctrlPr>
                          <a:rPr lang="en-US" sz="2600" b="1" i="1">
                            <a:latin typeface="Cambria Math" panose="02040503050406030204" pitchFamily="18" charset="0"/>
                          </a:rPr>
                        </m:ctrlPr>
                      </m:sSubPr>
                      <m:e>
                        <m:r>
                          <a:rPr lang="en-US" sz="2600" b="1" i="1">
                            <a:latin typeface="Cambria Math" panose="02040503050406030204" pitchFamily="18" charset="0"/>
                          </a:rPr>
                          <m:t>𝑻</m:t>
                        </m:r>
                      </m:e>
                      <m:sub>
                        <m:r>
                          <a:rPr lang="en-US" sz="2600" b="1" i="1">
                            <a:latin typeface="Cambria Math" panose="02040503050406030204" pitchFamily="18" charset="0"/>
                          </a:rPr>
                          <m:t>𝒊</m:t>
                        </m:r>
                      </m:sub>
                    </m:sSub>
                  </m:oMath>
                </a14:m>
                <a:r>
                  <a:rPr lang="en-US" sz="2600" b="1" i="1" dirty="0">
                    <a:latin typeface="Cambria Math" panose="02040503050406030204" pitchFamily="18" charset="0"/>
                  </a:rPr>
                  <a:t> commit</a:t>
                </a:r>
                <a:r>
                  <a:rPr lang="en-US" sz="2800" b="1" dirty="0" smtClean="0"/>
                  <a:t>&gt;</a:t>
                </a:r>
                <a:r>
                  <a:rPr lang="en-US" sz="2800" dirty="0"/>
                  <a:t>is written to the log</a:t>
                </a:r>
                <a:r>
                  <a:rPr lang="en-US" sz="2800" dirty="0" smtClean="0"/>
                  <a:t>.</a:t>
                </a:r>
              </a:p>
              <a:p>
                <a:pPr marL="342900" lvl="1" indent="-306000">
                  <a:buFont typeface="Wingdings 2" charset="2"/>
                  <a:buChar char=""/>
                </a:pPr>
                <a:r>
                  <a:rPr lang="en-US" sz="2800" dirty="0"/>
                  <a:t>Finally the log records are read and used to actually execute the previously deferred writes.</a:t>
                </a:r>
                <a:r>
                  <a:rPr lang="en-US" sz="2800" b="1" dirty="0" smtClean="0"/>
                  <a:t/>
                </a:r>
                <a:endParaRPr lang="en-US" sz="2800" dirty="0"/>
              </a:p>
              <a:p>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9544" y="204953"/>
                <a:ext cx="11382703" cy="6306206"/>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3627410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99544" y="204953"/>
                <a:ext cx="11382703" cy="6306206"/>
              </a:xfrm>
            </p:spPr>
            <p:txBody>
              <a:bodyPr>
                <a:normAutofit/>
              </a:bodyPr>
              <a:lstStyle/>
              <a:p>
                <a:r>
                  <a:rPr lang="en-US" sz="2800" dirty="0"/>
                  <a:t>In case of any failure, no UNDO is necessary for recovery scheme however a transaction having </a:t>
                </a:r>
                <a:r>
                  <a:rPr lang="en-US" sz="2800" b="1" dirty="0"/>
                  <a:t>&lt;</a:t>
                </a:r>
                <a14:m>
                  <m:oMath xmlns:m="http://schemas.openxmlformats.org/officeDocument/2006/math">
                    <m:sSub>
                      <m:sSubPr>
                        <m:ctrlPr>
                          <a:rPr lang="en-US" sz="2600" b="1" i="1">
                            <a:latin typeface="Cambria Math" panose="02040503050406030204" pitchFamily="18" charset="0"/>
                          </a:rPr>
                        </m:ctrlPr>
                      </m:sSubPr>
                      <m:e>
                        <m:r>
                          <a:rPr lang="en-US" sz="2600" b="1" i="1">
                            <a:latin typeface="Cambria Math" panose="02040503050406030204" pitchFamily="18" charset="0"/>
                          </a:rPr>
                          <m:t>𝑻</m:t>
                        </m:r>
                      </m:e>
                      <m:sub>
                        <m:r>
                          <a:rPr lang="en-US" sz="2600" b="1" i="1">
                            <a:latin typeface="Cambria Math" panose="02040503050406030204" pitchFamily="18" charset="0"/>
                          </a:rPr>
                          <m:t>𝒊</m:t>
                        </m:r>
                      </m:sub>
                    </m:sSub>
                  </m:oMath>
                </a14:m>
                <a:r>
                  <a:rPr lang="en-US" sz="2600" b="1" dirty="0">
                    <a:latin typeface="Cambria Math" panose="02040503050406030204" pitchFamily="18" charset="0"/>
                  </a:rPr>
                  <a:t> start</a:t>
                </a:r>
                <a:r>
                  <a:rPr lang="en-US" sz="2800" b="1" dirty="0"/>
                  <a:t>&gt;</a:t>
                </a:r>
                <a:r>
                  <a:rPr lang="en-US" sz="2800" dirty="0"/>
                  <a:t>and </a:t>
                </a:r>
                <a:r>
                  <a:rPr lang="en-US" sz="2800" dirty="0" smtClean="0"/>
                  <a:t>&lt;</a:t>
                </a:r>
                <a14:m>
                  <m:oMath xmlns:m="http://schemas.openxmlformats.org/officeDocument/2006/math">
                    <m:sSub>
                      <m:sSubPr>
                        <m:ctrlPr>
                          <a:rPr lang="en-US" sz="2600" b="1" i="1">
                            <a:latin typeface="Cambria Math" panose="02040503050406030204" pitchFamily="18" charset="0"/>
                          </a:rPr>
                        </m:ctrlPr>
                      </m:sSubPr>
                      <m:e>
                        <m:r>
                          <a:rPr lang="en-US" sz="2600" b="1" i="1">
                            <a:latin typeface="Cambria Math" panose="02040503050406030204" pitchFamily="18" charset="0"/>
                          </a:rPr>
                          <m:t>𝑻</m:t>
                        </m:r>
                      </m:e>
                      <m:sub>
                        <m:r>
                          <a:rPr lang="en-US" sz="2600" b="1" i="1">
                            <a:latin typeface="Cambria Math" panose="02040503050406030204" pitchFamily="18" charset="0"/>
                          </a:rPr>
                          <m:t>𝒊</m:t>
                        </m:r>
                      </m:sub>
                    </m:sSub>
                  </m:oMath>
                </a14:m>
                <a:r>
                  <a:rPr lang="en-US" sz="2600" b="1" dirty="0">
                    <a:latin typeface="Cambria Math" panose="02040503050406030204" pitchFamily="18" charset="0"/>
                  </a:rPr>
                  <a:t> Commit</a:t>
                </a:r>
                <a:r>
                  <a:rPr lang="en-US" sz="2800" dirty="0"/>
                  <a:t>&gt; record in the log must be redone (REDO) to set the value </a:t>
                </a:r>
                <a:r>
                  <a:rPr lang="en-US" sz="2800" dirty="0" smtClean="0"/>
                  <a:t>of </a:t>
                </a:r>
                <a:r>
                  <a:rPr lang="en-US" sz="2800" dirty="0"/>
                  <a:t>all data items updated by transaction </a:t>
                </a:r>
                <a14:m>
                  <m:oMath xmlns:m="http://schemas.openxmlformats.org/officeDocument/2006/math">
                    <m:sSub>
                      <m:sSubPr>
                        <m:ctrlPr>
                          <a:rPr lang="en-US" sz="2600" b="1" i="1">
                            <a:latin typeface="Cambria Math" panose="02040503050406030204" pitchFamily="18" charset="0"/>
                          </a:rPr>
                        </m:ctrlPr>
                      </m:sSubPr>
                      <m:e>
                        <m:r>
                          <a:rPr lang="en-US" sz="2600" b="1" i="1">
                            <a:latin typeface="Cambria Math" panose="02040503050406030204" pitchFamily="18" charset="0"/>
                          </a:rPr>
                          <m:t>𝑻</m:t>
                        </m:r>
                      </m:e>
                      <m:sub>
                        <m:r>
                          <a:rPr lang="en-US" sz="2600" b="1" i="1">
                            <a:latin typeface="Cambria Math" panose="02040503050406030204" pitchFamily="18" charset="0"/>
                          </a:rPr>
                          <m:t>𝒊</m:t>
                        </m:r>
                      </m:sub>
                    </m:sSub>
                  </m:oMath>
                </a14:m>
                <a:r>
                  <a:rPr lang="en-US" sz="2800" dirty="0"/>
                  <a:t> to the new value found in log</a:t>
                </a:r>
                <a:r>
                  <a:rPr lang="en-US" sz="2800" dirty="0" smtClean="0"/>
                  <a:t>.</a:t>
                </a:r>
              </a:p>
              <a:p>
                <a:r>
                  <a:rPr lang="en-US" sz="2800" dirty="0"/>
                  <a:t>Example</a:t>
                </a:r>
                <a:r>
                  <a:rPr lang="en-US" sz="2800" dirty="0" smtClean="0"/>
                  <a:t>:</a:t>
                </a:r>
              </a:p>
              <a:p>
                <a:endParaRPr lang="en-US" sz="28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9544" y="204953"/>
                <a:ext cx="11382703" cy="6306206"/>
              </a:xfrm>
              <a:blipFill rotWithShape="0">
                <a:blip r:embed="rId2"/>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512148" y="2786506"/>
            <a:ext cx="5183946" cy="2967908"/>
          </a:xfrm>
          <a:prstGeom prst="rect">
            <a:avLst/>
          </a:prstGeom>
        </p:spPr>
      </p:pic>
    </p:spTree>
    <p:extLst>
      <p:ext uri="{BB962C8B-B14F-4D97-AF65-F5344CB8AC3E}">
        <p14:creationId xmlns:p14="http://schemas.microsoft.com/office/powerpoint/2010/main" xmlns="" val="20445661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xmlns="" name="Slate" id="{C3F70B94-7CE9-428E-ADC1-3269CC2C3385}" vid="{3F2DE9A5-64E6-437C-A389-CC4477E817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8612B3DE7B164091BDE335CB825996" ma:contentTypeVersion="16" ma:contentTypeDescription="Create a new document." ma:contentTypeScope="" ma:versionID="0bcd844c026e2ed913c94112e5e53163">
  <xsd:schema xmlns:xsd="http://www.w3.org/2001/XMLSchema" xmlns:xs="http://www.w3.org/2001/XMLSchema" xmlns:p="http://schemas.microsoft.com/office/2006/metadata/properties" xmlns:ns2="88372d9e-a11b-4b93-a155-e0c0a72095e1" xmlns:ns3="603f41a4-ae9e-454c-a882-a872eeea28e2" targetNamespace="http://schemas.microsoft.com/office/2006/metadata/properties" ma:root="true" ma:fieldsID="8e61cd3fecac7018b4895e3a0fefc823" ns2:_="" ns3:_="">
    <xsd:import namespace="88372d9e-a11b-4b93-a155-e0c0a72095e1"/>
    <xsd:import namespace="603f41a4-ae9e-454c-a882-a872eeea28e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372d9e-a11b-4b93-a155-e0c0a72095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6c6997b-64c8-488c-927e-51bcca6a0fc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03f41a4-ae9e-454c-a882-a872eeea28e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1ecacce-063b-4946-a916-8755e6d19c75}" ma:internalName="TaxCatchAll" ma:showField="CatchAllData" ma:web="603f41a4-ae9e-454c-a882-a872eeea28e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8372d9e-a11b-4b93-a155-e0c0a72095e1">
      <Terms xmlns="http://schemas.microsoft.com/office/infopath/2007/PartnerControls"/>
    </lcf76f155ced4ddcb4097134ff3c332f>
    <TaxCatchAll xmlns="603f41a4-ae9e-454c-a882-a872eeea28e2" xsi:nil="true"/>
  </documentManagement>
</p:properties>
</file>

<file path=customXml/itemProps1.xml><?xml version="1.0" encoding="utf-8"?>
<ds:datastoreItem xmlns:ds="http://schemas.openxmlformats.org/officeDocument/2006/customXml" ds:itemID="{14FC80F5-EE99-4648-977C-B72E3AF15FB7}"/>
</file>

<file path=customXml/itemProps2.xml><?xml version="1.0" encoding="utf-8"?>
<ds:datastoreItem xmlns:ds="http://schemas.openxmlformats.org/officeDocument/2006/customXml" ds:itemID="{5EB6EA64-6909-4D44-8E6D-4EE6575AA705}"/>
</file>

<file path=customXml/itemProps3.xml><?xml version="1.0" encoding="utf-8"?>
<ds:datastoreItem xmlns:ds="http://schemas.openxmlformats.org/officeDocument/2006/customXml" ds:itemID="{AABDD365-0BF2-4094-B5ED-392745878740}"/>
</file>

<file path=docProps/app.xml><?xml version="1.0" encoding="utf-8"?>
<Properties xmlns="http://schemas.openxmlformats.org/officeDocument/2006/extended-properties" xmlns:vt="http://schemas.openxmlformats.org/officeDocument/2006/docPropsVTypes">
  <Template>TM04033929[[fn=Slate]]</Template>
  <TotalTime>194</TotalTime>
  <Words>1707</Words>
  <Application>Microsoft Office PowerPoint</Application>
  <PresentationFormat>Custom</PresentationFormat>
  <Paragraphs>119</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Slate</vt:lpstr>
      <vt:lpstr>Chapter 9 Crash Recovery</vt:lpstr>
      <vt:lpstr>Recovery System</vt:lpstr>
      <vt:lpstr>Failure Classification</vt:lpstr>
      <vt:lpstr>Slide 4</vt:lpstr>
      <vt:lpstr>Log Based Recovery </vt:lpstr>
      <vt:lpstr>Slide 6</vt:lpstr>
      <vt:lpstr>1. Deferred Database Modification</vt:lpstr>
      <vt:lpstr>Slide 8</vt:lpstr>
      <vt:lpstr>Slide 9</vt:lpstr>
      <vt:lpstr>2. Immediate Database Modification (Uncommitted Modification) </vt:lpstr>
      <vt:lpstr>Slide 11</vt:lpstr>
      <vt:lpstr>Slide 12</vt:lpstr>
      <vt:lpstr>Slide 13</vt:lpstr>
      <vt:lpstr>3. Checkpoints </vt:lpstr>
      <vt:lpstr>Slide 15</vt:lpstr>
      <vt:lpstr>Slide 16</vt:lpstr>
      <vt:lpstr>Shadow Paging </vt:lpstr>
      <vt:lpstr>Slide 18</vt:lpstr>
      <vt:lpstr>Slide 19</vt:lpstr>
      <vt:lpstr>Slide 20</vt:lpstr>
      <vt:lpstr>Slide 21</vt:lpstr>
      <vt:lpstr>Slide 22</vt:lpstr>
      <vt:lpstr>Backup vs. Recovery</vt:lpstr>
      <vt:lpstr>Slide 24</vt:lpstr>
      <vt:lpstr>Remote Backup System</vt:lpstr>
      <vt:lpstr>Slide 26</vt:lpstr>
      <vt:lpstr>Slide 27</vt:lpstr>
      <vt:lpstr>RAID (LEVEL 0-6) Redundant Array of Independent Disk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Crash Recovery</dc:title>
  <dc:creator>User</dc:creator>
  <cp:lastModifiedBy>User</cp:lastModifiedBy>
  <cp:revision>17</cp:revision>
  <dcterms:created xsi:type="dcterms:W3CDTF">2021-04-08T14:13:15Z</dcterms:created>
  <dcterms:modified xsi:type="dcterms:W3CDTF">2022-07-06T05:27:42Z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0x0101006A8612B3DE7B164091BDE335CB825996</vt:lpwstr>
  </property>
</Properties>
</file>